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3" r:id="rId5"/>
  </p:sldMasterIdLst>
  <p:notesMasterIdLst>
    <p:notesMasterId r:id="rId78"/>
  </p:notesMasterIdLst>
  <p:handoutMasterIdLst>
    <p:handoutMasterId r:id="rId79"/>
  </p:handoutMasterIdLst>
  <p:sldIdLst>
    <p:sldId id="476" r:id="rId6"/>
    <p:sldId id="841" r:id="rId7"/>
    <p:sldId id="842" r:id="rId8"/>
    <p:sldId id="843" r:id="rId9"/>
    <p:sldId id="838" r:id="rId10"/>
    <p:sldId id="836" r:id="rId11"/>
    <p:sldId id="837" r:id="rId12"/>
    <p:sldId id="819" r:id="rId13"/>
    <p:sldId id="256" r:id="rId14"/>
    <p:sldId id="261" r:id="rId15"/>
    <p:sldId id="259" r:id="rId16"/>
    <p:sldId id="257" r:id="rId17"/>
    <p:sldId id="262" r:id="rId18"/>
    <p:sldId id="264" r:id="rId19"/>
    <p:sldId id="265" r:id="rId20"/>
    <p:sldId id="263" r:id="rId21"/>
    <p:sldId id="269" r:id="rId22"/>
    <p:sldId id="270" r:id="rId23"/>
    <p:sldId id="307" r:id="rId24"/>
    <p:sldId id="637" r:id="rId25"/>
    <p:sldId id="593" r:id="rId26"/>
    <p:sldId id="347" r:id="rId27"/>
    <p:sldId id="594" r:id="rId28"/>
    <p:sldId id="641" r:id="rId29"/>
    <p:sldId id="572" r:id="rId30"/>
    <p:sldId id="639" r:id="rId31"/>
    <p:sldId id="384" r:id="rId32"/>
    <p:sldId id="377" r:id="rId33"/>
    <p:sldId id="643" r:id="rId34"/>
    <p:sldId id="640" r:id="rId35"/>
    <p:sldId id="644" r:id="rId36"/>
    <p:sldId id="648" r:id="rId37"/>
    <p:sldId id="646" r:id="rId38"/>
    <p:sldId id="638" r:id="rId39"/>
    <p:sldId id="634" r:id="rId40"/>
    <p:sldId id="848" r:id="rId41"/>
    <p:sldId id="849" r:id="rId42"/>
    <p:sldId id="850" r:id="rId43"/>
    <p:sldId id="851" r:id="rId44"/>
    <p:sldId id="852" r:id="rId45"/>
    <p:sldId id="853" r:id="rId46"/>
    <p:sldId id="854" r:id="rId47"/>
    <p:sldId id="855" r:id="rId48"/>
    <p:sldId id="856" r:id="rId49"/>
    <p:sldId id="857" r:id="rId50"/>
    <p:sldId id="858" r:id="rId51"/>
    <p:sldId id="859" r:id="rId52"/>
    <p:sldId id="860" r:id="rId53"/>
    <p:sldId id="861" r:id="rId54"/>
    <p:sldId id="862" r:id="rId55"/>
    <p:sldId id="863" r:id="rId56"/>
    <p:sldId id="864" r:id="rId57"/>
    <p:sldId id="524" r:id="rId58"/>
    <p:sldId id="491" r:id="rId59"/>
    <p:sldId id="523" r:id="rId60"/>
    <p:sldId id="522" r:id="rId61"/>
    <p:sldId id="469" r:id="rId62"/>
    <p:sldId id="493" r:id="rId63"/>
    <p:sldId id="515" r:id="rId64"/>
    <p:sldId id="473" r:id="rId65"/>
    <p:sldId id="479" r:id="rId66"/>
    <p:sldId id="865" r:id="rId67"/>
    <p:sldId id="545" r:id="rId68"/>
    <p:sldId id="477" r:id="rId69"/>
    <p:sldId id="542" r:id="rId70"/>
    <p:sldId id="520" r:id="rId71"/>
    <p:sldId id="546" r:id="rId72"/>
    <p:sldId id="866" r:id="rId73"/>
    <p:sldId id="544" r:id="rId74"/>
    <p:sldId id="507" r:id="rId75"/>
    <p:sldId id="867" r:id="rId76"/>
    <p:sldId id="816" r:id="rId77"/>
  </p:sldIdLst>
  <p:sldSz cx="12192000" cy="6858000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tkins/Overview" id="{0A1F8461-D96D-41A9-80C9-19D2B6F842DB}">
          <p14:sldIdLst>
            <p14:sldId id="476"/>
            <p14:sldId id="841"/>
            <p14:sldId id="842"/>
            <p14:sldId id="843"/>
            <p14:sldId id="838"/>
            <p14:sldId id="836"/>
            <p14:sldId id="837"/>
            <p14:sldId id="819"/>
          </p14:sldIdLst>
        </p14:section>
        <p14:section name="Loftis" id="{2E68646F-09BC-420E-9CF8-518BFA1AD8D4}">
          <p14:sldIdLst>
            <p14:sldId id="256"/>
            <p14:sldId id="261"/>
            <p14:sldId id="259"/>
            <p14:sldId id="257"/>
            <p14:sldId id="262"/>
            <p14:sldId id="264"/>
            <p14:sldId id="265"/>
            <p14:sldId id="263"/>
            <p14:sldId id="269"/>
            <p14:sldId id="270"/>
          </p14:sldIdLst>
        </p14:section>
        <p14:section name="Teo" id="{03F273D9-6C8F-41C6-998E-DF4F299C65FD}">
          <p14:sldIdLst>
            <p14:sldId id="307"/>
            <p14:sldId id="637"/>
            <p14:sldId id="593"/>
            <p14:sldId id="347"/>
            <p14:sldId id="594"/>
            <p14:sldId id="641"/>
            <p14:sldId id="572"/>
            <p14:sldId id="639"/>
            <p14:sldId id="384"/>
            <p14:sldId id="377"/>
            <p14:sldId id="643"/>
            <p14:sldId id="640"/>
            <p14:sldId id="644"/>
            <p14:sldId id="648"/>
            <p14:sldId id="646"/>
            <p14:sldId id="638"/>
            <p14:sldId id="634"/>
          </p14:sldIdLst>
        </p14:section>
        <p14:section name="DeBeer" id="{C1C2F206-0846-4028-A542-047B7AE7B495}">
          <p14:sldIdLst>
            <p14:sldId id="848"/>
            <p14:sldId id="849"/>
            <p14:sldId id="850"/>
            <p14:sldId id="851"/>
            <p14:sldId id="852"/>
            <p14:sldId id="853"/>
            <p14:sldId id="854"/>
            <p14:sldId id="855"/>
            <p14:sldId id="856"/>
            <p14:sldId id="857"/>
            <p14:sldId id="858"/>
            <p14:sldId id="859"/>
            <p14:sldId id="860"/>
            <p14:sldId id="861"/>
            <p14:sldId id="862"/>
            <p14:sldId id="863"/>
          </p14:sldIdLst>
        </p14:section>
        <p14:section name="Green" id="{D8478D06-8C99-4A7E-A9C6-7CC53568282C}">
          <p14:sldIdLst>
            <p14:sldId id="864"/>
            <p14:sldId id="524"/>
            <p14:sldId id="491"/>
            <p14:sldId id="523"/>
            <p14:sldId id="522"/>
            <p14:sldId id="469"/>
            <p14:sldId id="493"/>
            <p14:sldId id="515"/>
            <p14:sldId id="473"/>
            <p14:sldId id="479"/>
            <p14:sldId id="865"/>
            <p14:sldId id="545"/>
            <p14:sldId id="477"/>
            <p14:sldId id="542"/>
            <p14:sldId id="520"/>
            <p14:sldId id="546"/>
            <p14:sldId id="866"/>
            <p14:sldId id="544"/>
            <p14:sldId id="507"/>
          </p14:sldIdLst>
        </p14:section>
        <p14:section name="Q&amp;A" id="{1049F472-7F26-4B1C-93F1-B71F62F13F8E}">
          <p14:sldIdLst>
            <p14:sldId id="867"/>
            <p14:sldId id="8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9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hacomirkim" initials="MM" lastIdx="1" clrIdx="0"/>
  <p:cmAuthor id="1" name="Mirkin, Mitchell" initials="MM" lastIdx="18" clrIdx="1"/>
  <p:cmAuthor id="2" name="vhacoiveljs" initials="v" lastIdx="1" clrIdx="2"/>
  <p:cmAuthor id="3" name="Department of Veterans Affairs" initials="DoVA" lastIdx="9" clrIdx="3"/>
  <p:cmAuthor id="4" name="Huang, Grant" initials="HG" lastIdx="1" clrIdx="4">
    <p:extLst>
      <p:ext uri="{19B8F6BF-5375-455C-9EA6-DF929625EA0E}">
        <p15:presenceInfo xmlns:p15="http://schemas.microsoft.com/office/powerpoint/2012/main" userId="S::grant.huang@va.gov::dc6ee509-eac4-4268-a04a-8b1a987c5a79" providerId="AD"/>
      </p:ext>
    </p:extLst>
  </p:cmAuthor>
  <p:cmAuthor id="5" name="Ramoni, Rachel" initials="RR" lastIdx="14" clrIdx="5">
    <p:extLst>
      <p:ext uri="{19B8F6BF-5375-455C-9EA6-DF929625EA0E}">
        <p15:presenceInfo xmlns:p15="http://schemas.microsoft.com/office/powerpoint/2012/main" userId="S::Rachel.Ramoni@va.gov::0be837dc-6320-4638-a287-3ad3cfbcb1de" providerId="AD"/>
      </p:ext>
    </p:extLst>
  </p:cmAuthor>
  <p:cmAuthor id="6" name="Evans, Emily L." initials="EEL" lastIdx="6" clrIdx="6">
    <p:extLst>
      <p:ext uri="{19B8F6BF-5375-455C-9EA6-DF929625EA0E}">
        <p15:presenceInfo xmlns:p15="http://schemas.microsoft.com/office/powerpoint/2012/main" userId="S::Emily.Evans1@va.gov::18123982-bbc4-4534-a92e-0d6503a43b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4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8" autoAdjust="0"/>
    <p:restoredTop sz="88972" autoAdjust="0"/>
  </p:normalViewPr>
  <p:slideViewPr>
    <p:cSldViewPr snapToGrid="0">
      <p:cViewPr varScale="1">
        <p:scale>
          <a:sx n="101" d="100"/>
          <a:sy n="101" d="100"/>
        </p:scale>
        <p:origin x="1542" y="114"/>
      </p:cViewPr>
      <p:guideLst>
        <p:guide orient="horz" pos="419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McCleery\Desktop\VACovid19_Form_ASI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McCleery\Desktop\VACovid19_Form_AS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AMcCleery\Desktop\VACovid19_Form_ASI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AMcCleery\Desktop\VACovid19_Form_ASI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Housed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Controls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87E2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0E-4E05-8CEC-2D5FF981EF12}"/>
              </c:ext>
            </c:extLst>
          </c:dPt>
          <c:dPt>
            <c:idx val="1"/>
            <c:bubble3D val="0"/>
            <c:spPr>
              <a:solidFill>
                <a:srgbClr val="F7CE4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0E-4E05-8CEC-2D5FF981EF12}"/>
              </c:ext>
            </c:extLst>
          </c:dPt>
          <c:dPt>
            <c:idx val="2"/>
            <c:bubble3D val="0"/>
            <c:spPr>
              <a:solidFill>
                <a:srgbClr val="EA332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0E-4E05-8CEC-2D5FF981EF12}"/>
              </c:ext>
            </c:extLst>
          </c:dPt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Some</c:v>
                </c:pt>
                <c:pt idx="2">
                  <c:v>Much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0.85333333333333339</c:v>
                </c:pt>
                <c:pt idx="1">
                  <c:v>0.12</c:v>
                </c:pt>
                <c:pt idx="2">
                  <c:v>2.6666666666666668E-2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0E-4E05-8CEC-2D5FF981E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Controls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Psychosis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87E2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C3C-4857-865D-CEE928DBB22A}"/>
              </c:ext>
            </c:extLst>
          </c:dPt>
          <c:dPt>
            <c:idx val="1"/>
            <c:bubble3D val="0"/>
            <c:spPr>
              <a:solidFill>
                <a:srgbClr val="F7CE4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3C-4857-865D-CEE928DBB22A}"/>
              </c:ext>
            </c:extLst>
          </c:dPt>
          <c:dPt>
            <c:idx val="2"/>
            <c:bubble3D val="0"/>
            <c:spPr>
              <a:solidFill>
                <a:srgbClr val="EA332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C3C-4857-865D-CEE928DBB22A}"/>
              </c:ext>
            </c:extLst>
          </c:dPt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Some</c:v>
                </c:pt>
                <c:pt idx="2">
                  <c:v>Much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0.69620253164556967</c:v>
                </c:pt>
                <c:pt idx="1">
                  <c:v>0.189873417721519</c:v>
                </c:pt>
                <c:pt idx="2">
                  <c:v>0.11392405063291139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C-4857-865D-CEE928DBB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Recently Housed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87E2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15-4425-83DB-4B24C999F105}"/>
              </c:ext>
            </c:extLst>
          </c:dPt>
          <c:dPt>
            <c:idx val="1"/>
            <c:bubble3D val="0"/>
            <c:spPr>
              <a:solidFill>
                <a:srgbClr val="F7CE4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15-4425-83DB-4B24C999F105}"/>
              </c:ext>
            </c:extLst>
          </c:dPt>
          <c:dPt>
            <c:idx val="2"/>
            <c:bubble3D val="0"/>
            <c:spPr>
              <a:solidFill>
                <a:srgbClr val="EA332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15-4425-83DB-4B24C999F105}"/>
              </c:ext>
            </c:extLst>
          </c:dPt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Some</c:v>
                </c:pt>
                <c:pt idx="2">
                  <c:v>Much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0.39726027397260272</c:v>
                </c:pt>
                <c:pt idx="1">
                  <c:v>0.36986301369863012</c:v>
                </c:pt>
                <c:pt idx="2">
                  <c:v>0.23287671232876711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15-4425-83DB-4B24C999F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Controls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87E2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0E-4E05-8CEC-2D5FF981EF12}"/>
              </c:ext>
            </c:extLst>
          </c:dPt>
          <c:dPt>
            <c:idx val="1"/>
            <c:bubble3D val="0"/>
            <c:spPr>
              <a:solidFill>
                <a:srgbClr val="F7CE4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0E-4E05-8CEC-2D5FF981EF12}"/>
              </c:ext>
            </c:extLst>
          </c:dPt>
          <c:dPt>
            <c:idx val="2"/>
            <c:bubble3D val="0"/>
            <c:spPr>
              <a:solidFill>
                <a:srgbClr val="EA332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0E-4E05-8CEC-2D5FF981EF12}"/>
              </c:ext>
            </c:extLst>
          </c:dPt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Some</c:v>
                </c:pt>
                <c:pt idx="2">
                  <c:v>Much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0.77333333333333332</c:v>
                </c:pt>
                <c:pt idx="1">
                  <c:v>0.17333333333333334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0E-4E05-8CEC-2D5FF981E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Housed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Controls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Psychosis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87E2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C3C-4857-865D-CEE928DBB22A}"/>
              </c:ext>
            </c:extLst>
          </c:dPt>
          <c:dPt>
            <c:idx val="1"/>
            <c:bubble3D val="0"/>
            <c:spPr>
              <a:solidFill>
                <a:srgbClr val="F7CE4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3C-4857-865D-CEE928DBB22A}"/>
              </c:ext>
            </c:extLst>
          </c:dPt>
          <c:dPt>
            <c:idx val="2"/>
            <c:bubble3D val="0"/>
            <c:spPr>
              <a:solidFill>
                <a:srgbClr val="EA332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C3C-4857-865D-CEE928DBB22A}"/>
              </c:ext>
            </c:extLst>
          </c:dPt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Some</c:v>
                </c:pt>
                <c:pt idx="2">
                  <c:v>Much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0.70886075949367089</c:v>
                </c:pt>
                <c:pt idx="1">
                  <c:v>0.22784810126582278</c:v>
                </c:pt>
                <c:pt idx="2">
                  <c:v>6.3291139240506333E-2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C-4857-865D-CEE928DBB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Recently Housed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87E2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15-4425-83DB-4B24C999F105}"/>
              </c:ext>
            </c:extLst>
          </c:dPt>
          <c:dPt>
            <c:idx val="1"/>
            <c:bubble3D val="0"/>
            <c:spPr>
              <a:solidFill>
                <a:srgbClr val="F7CE4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15-4425-83DB-4B24C999F105}"/>
              </c:ext>
            </c:extLst>
          </c:dPt>
          <c:dPt>
            <c:idx val="2"/>
            <c:bubble3D val="0"/>
            <c:spPr>
              <a:solidFill>
                <a:srgbClr val="EA332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15-4425-83DB-4B24C999F105}"/>
              </c:ext>
            </c:extLst>
          </c:dPt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Some</c:v>
                </c:pt>
                <c:pt idx="2">
                  <c:v>Much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0.51388888888888884</c:v>
                </c:pt>
                <c:pt idx="1">
                  <c:v>0.33333333333333331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15-4425-83DB-4B24C999F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482EE-5B30-4430-B920-B095F42A59E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B387F8-CF2A-4A0E-AB74-ED2DA24F275C}">
      <dgm:prSet phldrT="[Text]" custT="1"/>
      <dgm:spPr/>
      <dgm:t>
        <a:bodyPr/>
        <a:lstStyle/>
        <a:p>
          <a:r>
            <a:rPr lang="en-US" sz="1600" dirty="0"/>
            <a:t>Convene Expert Panel</a:t>
          </a:r>
        </a:p>
      </dgm:t>
    </dgm:pt>
    <dgm:pt modelId="{3440ED14-4965-464A-BB8E-5FD01DF61422}" type="parTrans" cxnId="{889D1FD8-042E-4298-ACEF-E6C7FA7E059B}">
      <dgm:prSet/>
      <dgm:spPr/>
      <dgm:t>
        <a:bodyPr/>
        <a:lstStyle/>
        <a:p>
          <a:endParaRPr lang="en-US"/>
        </a:p>
      </dgm:t>
    </dgm:pt>
    <dgm:pt modelId="{6BA82FAA-14E4-4BC7-9E71-9176569F0D48}" type="sibTrans" cxnId="{889D1FD8-042E-4298-ACEF-E6C7FA7E059B}">
      <dgm:prSet/>
      <dgm:spPr/>
      <dgm:t>
        <a:bodyPr/>
        <a:lstStyle/>
        <a:p>
          <a:endParaRPr lang="en-US"/>
        </a:p>
      </dgm:t>
    </dgm:pt>
    <dgm:pt modelId="{4995B792-DA5E-4E49-9DE1-6CDF86A5C5A6}">
      <dgm:prSet phldrT="[Text]" custT="1"/>
      <dgm:spPr/>
      <dgm:t>
        <a:bodyPr/>
        <a:lstStyle/>
        <a:p>
          <a:r>
            <a:rPr lang="en-US" sz="1600" dirty="0"/>
            <a:t>Use planning guide to adapt Caring Contacts</a:t>
          </a:r>
        </a:p>
      </dgm:t>
    </dgm:pt>
    <dgm:pt modelId="{E220FB68-0597-4848-BA88-0B0BE3E0AB95}" type="parTrans" cxnId="{6FEE2C5D-9288-46CA-8690-19A9C3FB53A1}">
      <dgm:prSet/>
      <dgm:spPr/>
      <dgm:t>
        <a:bodyPr/>
        <a:lstStyle/>
        <a:p>
          <a:endParaRPr lang="en-US"/>
        </a:p>
      </dgm:t>
    </dgm:pt>
    <dgm:pt modelId="{4DAFDAB2-18CA-4B4F-8E75-941EF9DBFD5A}" type="sibTrans" cxnId="{6FEE2C5D-9288-46CA-8690-19A9C3FB53A1}">
      <dgm:prSet/>
      <dgm:spPr/>
      <dgm:t>
        <a:bodyPr/>
        <a:lstStyle/>
        <a:p>
          <a:endParaRPr lang="en-US"/>
        </a:p>
      </dgm:t>
    </dgm:pt>
    <dgm:pt modelId="{5C8D9624-3368-4D79-9273-0F27AA9181CB}">
      <dgm:prSet phldrT="[Text]" custT="1"/>
      <dgm:spPr/>
      <dgm:t>
        <a:bodyPr/>
        <a:lstStyle/>
        <a:p>
          <a:r>
            <a:rPr lang="en-US" sz="1600" dirty="0"/>
            <a:t>Construct cohort of high-risk Veterans</a:t>
          </a:r>
        </a:p>
      </dgm:t>
    </dgm:pt>
    <dgm:pt modelId="{1B59D6E8-BFBD-45C5-A051-6AAC57104E4A}" type="parTrans" cxnId="{EE0D59E3-B575-4C34-81C3-0C38DB81A58E}">
      <dgm:prSet/>
      <dgm:spPr/>
      <dgm:t>
        <a:bodyPr/>
        <a:lstStyle/>
        <a:p>
          <a:endParaRPr lang="en-US"/>
        </a:p>
      </dgm:t>
    </dgm:pt>
    <dgm:pt modelId="{B5D3D3C8-0333-4331-BE22-5550429672E6}" type="sibTrans" cxnId="{EE0D59E3-B575-4C34-81C3-0C38DB81A58E}">
      <dgm:prSet/>
      <dgm:spPr/>
      <dgm:t>
        <a:bodyPr/>
        <a:lstStyle/>
        <a:p>
          <a:endParaRPr lang="en-US"/>
        </a:p>
      </dgm:t>
    </dgm:pt>
    <dgm:pt modelId="{2A53447C-C1D9-437B-8727-ED0DB41C9211}">
      <dgm:prSet phldrT="[Text]" custT="1"/>
      <dgm:spPr/>
      <dgm:t>
        <a:bodyPr/>
        <a:lstStyle/>
        <a:p>
          <a:r>
            <a:rPr lang="en-US" sz="1600" dirty="0"/>
            <a:t>Develop data collection instrument and outcome measures </a:t>
          </a:r>
        </a:p>
      </dgm:t>
    </dgm:pt>
    <dgm:pt modelId="{A130C87E-B1C0-4CA9-A93C-C4451F109817}" type="parTrans" cxnId="{64059E8E-31B8-4AFD-8193-98549BBC195B}">
      <dgm:prSet/>
      <dgm:spPr/>
      <dgm:t>
        <a:bodyPr/>
        <a:lstStyle/>
        <a:p>
          <a:endParaRPr lang="en-US"/>
        </a:p>
      </dgm:t>
    </dgm:pt>
    <dgm:pt modelId="{77AF9F25-2E4D-467A-B559-13D370044A54}" type="sibTrans" cxnId="{64059E8E-31B8-4AFD-8193-98549BBC195B}">
      <dgm:prSet/>
      <dgm:spPr/>
      <dgm:t>
        <a:bodyPr/>
        <a:lstStyle/>
        <a:p>
          <a:endParaRPr lang="en-US"/>
        </a:p>
      </dgm:t>
    </dgm:pt>
    <dgm:pt modelId="{D547C8DF-701A-42B4-9BAE-48FD9C19AB0F}">
      <dgm:prSet phldrT="[Text]" custT="1"/>
      <dgm:spPr/>
      <dgm:t>
        <a:bodyPr/>
        <a:lstStyle/>
        <a:p>
          <a:r>
            <a:rPr lang="en-US" sz="1600" dirty="0"/>
            <a:t>Create procedure for administrative data linkage </a:t>
          </a:r>
        </a:p>
      </dgm:t>
    </dgm:pt>
    <dgm:pt modelId="{93E453CC-FE6B-4699-83F3-9749C866A685}" type="parTrans" cxnId="{17596CEC-AB27-4E6A-8C4E-79F84273CF86}">
      <dgm:prSet/>
      <dgm:spPr/>
      <dgm:t>
        <a:bodyPr/>
        <a:lstStyle/>
        <a:p>
          <a:endParaRPr lang="en-US"/>
        </a:p>
      </dgm:t>
    </dgm:pt>
    <dgm:pt modelId="{DB7C0932-1EAC-454C-8214-BB3D01CD3958}" type="sibTrans" cxnId="{17596CEC-AB27-4E6A-8C4E-79F84273CF86}">
      <dgm:prSet/>
      <dgm:spPr/>
      <dgm:t>
        <a:bodyPr/>
        <a:lstStyle/>
        <a:p>
          <a:endParaRPr lang="en-US"/>
        </a:p>
      </dgm:t>
    </dgm:pt>
    <dgm:pt modelId="{176A7246-36FD-4E95-958A-CF194E484B6A}">
      <dgm:prSet phldrT="[Text]" custT="1"/>
      <dgm:spPr/>
      <dgm:t>
        <a:bodyPr/>
        <a:lstStyle/>
        <a:p>
          <a:r>
            <a:rPr lang="en-US" sz="1600" dirty="0"/>
            <a:t>Prepare IRB protocol and grant application for future RCT</a:t>
          </a:r>
        </a:p>
      </dgm:t>
    </dgm:pt>
    <dgm:pt modelId="{595082CC-0E40-4168-9FBB-35E0D764A274}" type="parTrans" cxnId="{3D9DFEB0-46A0-4044-8A6B-18346480D0B0}">
      <dgm:prSet/>
      <dgm:spPr/>
      <dgm:t>
        <a:bodyPr/>
        <a:lstStyle/>
        <a:p>
          <a:endParaRPr lang="en-US"/>
        </a:p>
      </dgm:t>
    </dgm:pt>
    <dgm:pt modelId="{FE61625D-01FF-437F-977F-051585E04854}" type="sibTrans" cxnId="{3D9DFEB0-46A0-4044-8A6B-18346480D0B0}">
      <dgm:prSet/>
      <dgm:spPr/>
      <dgm:t>
        <a:bodyPr/>
        <a:lstStyle/>
        <a:p>
          <a:endParaRPr lang="en-US"/>
        </a:p>
      </dgm:t>
    </dgm:pt>
    <dgm:pt modelId="{00D63227-211F-472A-BA9A-C01547536BC8}" type="pres">
      <dgm:prSet presAssocID="{F93482EE-5B30-4430-B920-B095F42A59E4}" presName="Name0" presStyleCnt="0">
        <dgm:presLayoutVars>
          <dgm:dir/>
          <dgm:resizeHandles val="exact"/>
        </dgm:presLayoutVars>
      </dgm:prSet>
      <dgm:spPr/>
    </dgm:pt>
    <dgm:pt modelId="{2051E6BA-1E7A-4A06-BA3D-83FEC7A12E9A}" type="pres">
      <dgm:prSet presAssocID="{F93482EE-5B30-4430-B920-B095F42A59E4}" presName="bkgdShp" presStyleLbl="alignAccFollowNode1" presStyleIdx="0" presStyleCnt="1" custLinFactNeighborX="427" custLinFactNeighborY="8658"/>
      <dgm:spPr/>
    </dgm:pt>
    <dgm:pt modelId="{9E236629-AFBB-4C30-A6C1-73521E8D4F38}" type="pres">
      <dgm:prSet presAssocID="{F93482EE-5B30-4430-B920-B095F42A59E4}" presName="linComp" presStyleCnt="0"/>
      <dgm:spPr/>
    </dgm:pt>
    <dgm:pt modelId="{16AC735C-E96B-4A7B-B5B4-61E49F1FF8CC}" type="pres">
      <dgm:prSet presAssocID="{74B387F8-CF2A-4A0E-AB74-ED2DA24F275C}" presName="compNode" presStyleCnt="0"/>
      <dgm:spPr/>
    </dgm:pt>
    <dgm:pt modelId="{83CDD912-33FE-44C9-A67F-DD5EF6C0D785}" type="pres">
      <dgm:prSet presAssocID="{74B387F8-CF2A-4A0E-AB74-ED2DA24F275C}" presName="node" presStyleLbl="node1" presStyleIdx="0" presStyleCnt="6">
        <dgm:presLayoutVars>
          <dgm:bulletEnabled val="1"/>
        </dgm:presLayoutVars>
      </dgm:prSet>
      <dgm:spPr/>
    </dgm:pt>
    <dgm:pt modelId="{FDBDD58C-FD78-4835-9055-1E9B3DE03766}" type="pres">
      <dgm:prSet presAssocID="{74B387F8-CF2A-4A0E-AB74-ED2DA24F275C}" presName="invisiNode" presStyleLbl="node1" presStyleIdx="0" presStyleCnt="6"/>
      <dgm:spPr/>
    </dgm:pt>
    <dgm:pt modelId="{EF58B4C1-574F-4EE7-89FB-EA5C5C39113F}" type="pres">
      <dgm:prSet presAssocID="{74B387F8-CF2A-4A0E-AB74-ED2DA24F275C}" presName="imagNode" presStyleLbl="fgImgPlace1" presStyleIdx="0" presStyleCnt="6"/>
      <dgm:spPr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A4DBD9F0-CA19-48BE-829D-274CA6C24CFE}" type="pres">
      <dgm:prSet presAssocID="{6BA82FAA-14E4-4BC7-9E71-9176569F0D48}" presName="sibTrans" presStyleLbl="sibTrans2D1" presStyleIdx="0" presStyleCnt="0"/>
      <dgm:spPr/>
    </dgm:pt>
    <dgm:pt modelId="{410A41C1-5851-4FEA-BF87-5F0DD3FFD81A}" type="pres">
      <dgm:prSet presAssocID="{4995B792-DA5E-4E49-9DE1-6CDF86A5C5A6}" presName="compNode" presStyleCnt="0"/>
      <dgm:spPr/>
    </dgm:pt>
    <dgm:pt modelId="{CCDAA6D9-D087-463B-A2A8-FB4B7E3CB6BB}" type="pres">
      <dgm:prSet presAssocID="{4995B792-DA5E-4E49-9DE1-6CDF86A5C5A6}" presName="node" presStyleLbl="node1" presStyleIdx="1" presStyleCnt="6">
        <dgm:presLayoutVars>
          <dgm:bulletEnabled val="1"/>
        </dgm:presLayoutVars>
      </dgm:prSet>
      <dgm:spPr/>
    </dgm:pt>
    <dgm:pt modelId="{CFBF8763-BF43-4D38-AFB6-29FC749CE395}" type="pres">
      <dgm:prSet presAssocID="{4995B792-DA5E-4E49-9DE1-6CDF86A5C5A6}" presName="invisiNode" presStyleLbl="node1" presStyleIdx="1" presStyleCnt="6"/>
      <dgm:spPr/>
    </dgm:pt>
    <dgm:pt modelId="{9216F551-ABFD-4525-9603-2BC2320F5543}" type="pres">
      <dgm:prSet presAssocID="{4995B792-DA5E-4E49-9DE1-6CDF86A5C5A6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69C4AB83-7F8D-41A7-AE7E-56212572C5ED}" type="pres">
      <dgm:prSet presAssocID="{4DAFDAB2-18CA-4B4F-8E75-941EF9DBFD5A}" presName="sibTrans" presStyleLbl="sibTrans2D1" presStyleIdx="0" presStyleCnt="0"/>
      <dgm:spPr/>
    </dgm:pt>
    <dgm:pt modelId="{558DFCA6-0804-40DA-BA80-5BE6D8752491}" type="pres">
      <dgm:prSet presAssocID="{5C8D9624-3368-4D79-9273-0F27AA9181CB}" presName="compNode" presStyleCnt="0"/>
      <dgm:spPr/>
    </dgm:pt>
    <dgm:pt modelId="{62CAF4E9-4674-4483-9E0E-3522048725CE}" type="pres">
      <dgm:prSet presAssocID="{5C8D9624-3368-4D79-9273-0F27AA9181CB}" presName="node" presStyleLbl="node1" presStyleIdx="2" presStyleCnt="6">
        <dgm:presLayoutVars>
          <dgm:bulletEnabled val="1"/>
        </dgm:presLayoutVars>
      </dgm:prSet>
      <dgm:spPr/>
    </dgm:pt>
    <dgm:pt modelId="{50F80BC1-0275-42B6-AB8E-4D7B349A3390}" type="pres">
      <dgm:prSet presAssocID="{5C8D9624-3368-4D79-9273-0F27AA9181CB}" presName="invisiNode" presStyleLbl="node1" presStyleIdx="2" presStyleCnt="6"/>
      <dgm:spPr/>
    </dgm:pt>
    <dgm:pt modelId="{D3534602-2ED7-4CF7-B136-FBA1A0E21D81}" type="pres">
      <dgm:prSet presAssocID="{5C8D9624-3368-4D79-9273-0F27AA9181CB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1B897B51-DC25-4EDB-BB6B-7BD05413D6E2}" type="pres">
      <dgm:prSet presAssocID="{B5D3D3C8-0333-4331-BE22-5550429672E6}" presName="sibTrans" presStyleLbl="sibTrans2D1" presStyleIdx="0" presStyleCnt="0"/>
      <dgm:spPr/>
    </dgm:pt>
    <dgm:pt modelId="{E638B811-37AD-4168-A95C-118BA903DE0D}" type="pres">
      <dgm:prSet presAssocID="{2A53447C-C1D9-437B-8727-ED0DB41C9211}" presName="compNode" presStyleCnt="0"/>
      <dgm:spPr/>
    </dgm:pt>
    <dgm:pt modelId="{144297AB-3E1E-4F86-B32F-BDCA65D343CE}" type="pres">
      <dgm:prSet presAssocID="{2A53447C-C1D9-437B-8727-ED0DB41C9211}" presName="node" presStyleLbl="node1" presStyleIdx="3" presStyleCnt="6">
        <dgm:presLayoutVars>
          <dgm:bulletEnabled val="1"/>
        </dgm:presLayoutVars>
      </dgm:prSet>
      <dgm:spPr/>
    </dgm:pt>
    <dgm:pt modelId="{D80B32E6-C5C5-4BEA-9FD3-410A2145DAAB}" type="pres">
      <dgm:prSet presAssocID="{2A53447C-C1D9-437B-8727-ED0DB41C9211}" presName="invisiNode" presStyleLbl="node1" presStyleIdx="3" presStyleCnt="6"/>
      <dgm:spPr/>
    </dgm:pt>
    <dgm:pt modelId="{5B7F2BE5-1A73-4815-BA2C-B0EEF1F6380A}" type="pres">
      <dgm:prSet presAssocID="{2A53447C-C1D9-437B-8727-ED0DB41C9211}" presName="imagNode" presStyleLbl="fgImgPlace1" presStyleIdx="3" presStyleCnt="6"/>
      <dgm:spPr>
        <a:blipFill>
          <a:blip xmlns:r="http://schemas.openxmlformats.org/officeDocument/2006/relationships" r:embed="rId4"/>
          <a:srcRect/>
          <a:stretch>
            <a:fillRect l="-6000" r="-6000"/>
          </a:stretch>
        </a:blipFill>
      </dgm:spPr>
    </dgm:pt>
    <dgm:pt modelId="{E37012D9-2C0B-4900-B266-D22ABC14E9F7}" type="pres">
      <dgm:prSet presAssocID="{77AF9F25-2E4D-467A-B559-13D370044A54}" presName="sibTrans" presStyleLbl="sibTrans2D1" presStyleIdx="0" presStyleCnt="0"/>
      <dgm:spPr/>
    </dgm:pt>
    <dgm:pt modelId="{7438EDB6-1683-4DB3-99CF-9A30AFC2C2C9}" type="pres">
      <dgm:prSet presAssocID="{D547C8DF-701A-42B4-9BAE-48FD9C19AB0F}" presName="compNode" presStyleCnt="0"/>
      <dgm:spPr/>
    </dgm:pt>
    <dgm:pt modelId="{E4E209C7-8959-4974-A86F-94BEE1B08F17}" type="pres">
      <dgm:prSet presAssocID="{D547C8DF-701A-42B4-9BAE-48FD9C19AB0F}" presName="node" presStyleLbl="node1" presStyleIdx="4" presStyleCnt="6">
        <dgm:presLayoutVars>
          <dgm:bulletEnabled val="1"/>
        </dgm:presLayoutVars>
      </dgm:prSet>
      <dgm:spPr/>
    </dgm:pt>
    <dgm:pt modelId="{069B5247-1C9B-4282-9791-729A45961A22}" type="pres">
      <dgm:prSet presAssocID="{D547C8DF-701A-42B4-9BAE-48FD9C19AB0F}" presName="invisiNode" presStyleLbl="node1" presStyleIdx="4" presStyleCnt="6"/>
      <dgm:spPr/>
    </dgm:pt>
    <dgm:pt modelId="{92B96F45-671C-47A9-ACF0-B7398BFC9847}" type="pres">
      <dgm:prSet presAssocID="{D547C8DF-701A-42B4-9BAE-48FD9C19AB0F}" presName="imagNode" presStyleLbl="fgImgPlace1" presStyleIdx="4" presStyleCnt="6"/>
      <dgm:spPr>
        <a:blipFill>
          <a:blip xmlns:r="http://schemas.openxmlformats.org/officeDocument/2006/relationships" r:embed="rId5"/>
          <a:srcRect/>
          <a:stretch>
            <a:fillRect l="-37000" r="-37000"/>
          </a:stretch>
        </a:blipFill>
      </dgm:spPr>
    </dgm:pt>
    <dgm:pt modelId="{94A1946D-A91A-4D9E-B0D2-7BFA17508FA3}" type="pres">
      <dgm:prSet presAssocID="{DB7C0932-1EAC-454C-8214-BB3D01CD3958}" presName="sibTrans" presStyleLbl="sibTrans2D1" presStyleIdx="0" presStyleCnt="0"/>
      <dgm:spPr/>
    </dgm:pt>
    <dgm:pt modelId="{17086D19-3C4E-474C-B0EF-A6B0D4061E96}" type="pres">
      <dgm:prSet presAssocID="{176A7246-36FD-4E95-958A-CF194E484B6A}" presName="compNode" presStyleCnt="0"/>
      <dgm:spPr/>
    </dgm:pt>
    <dgm:pt modelId="{787CB85C-2FA3-4F08-AF20-E24B25DA2B40}" type="pres">
      <dgm:prSet presAssocID="{176A7246-36FD-4E95-958A-CF194E484B6A}" presName="node" presStyleLbl="node1" presStyleIdx="5" presStyleCnt="6">
        <dgm:presLayoutVars>
          <dgm:bulletEnabled val="1"/>
        </dgm:presLayoutVars>
      </dgm:prSet>
      <dgm:spPr/>
    </dgm:pt>
    <dgm:pt modelId="{0A55A279-52EC-4E83-8B47-F9F163F43C33}" type="pres">
      <dgm:prSet presAssocID="{176A7246-36FD-4E95-958A-CF194E484B6A}" presName="invisiNode" presStyleLbl="node1" presStyleIdx="5" presStyleCnt="6"/>
      <dgm:spPr/>
    </dgm:pt>
    <dgm:pt modelId="{C260166C-B3FA-4FB7-9E46-42DAE3AB2A9C}" type="pres">
      <dgm:prSet presAssocID="{176A7246-36FD-4E95-958A-CF194E484B6A}" presName="imagNode" presStyleLbl="fgImgPlace1" presStyleIdx="5" presStyleCnt="6"/>
      <dgm:spPr>
        <a:blipFill>
          <a:blip xmlns:r="http://schemas.openxmlformats.org/officeDocument/2006/relationships" r:embed="rId6"/>
          <a:srcRect/>
          <a:stretch>
            <a:fillRect l="-30000" r="-30000"/>
          </a:stretch>
        </a:blipFill>
      </dgm:spPr>
    </dgm:pt>
  </dgm:ptLst>
  <dgm:cxnLst>
    <dgm:cxn modelId="{8D9ADE15-2C79-4950-95BA-B6B3783C1456}" type="presOf" srcId="{74B387F8-CF2A-4A0E-AB74-ED2DA24F275C}" destId="{83CDD912-33FE-44C9-A67F-DD5EF6C0D785}" srcOrd="0" destOrd="0" presId="urn:microsoft.com/office/officeart/2005/8/layout/pList2"/>
    <dgm:cxn modelId="{B2C27F2F-BD79-485A-8701-9B39EDACEC6A}" type="presOf" srcId="{4DAFDAB2-18CA-4B4F-8E75-941EF9DBFD5A}" destId="{69C4AB83-7F8D-41A7-AE7E-56212572C5ED}" srcOrd="0" destOrd="0" presId="urn:microsoft.com/office/officeart/2005/8/layout/pList2"/>
    <dgm:cxn modelId="{CBDE533E-4B97-486C-9D31-27173684F433}" type="presOf" srcId="{176A7246-36FD-4E95-958A-CF194E484B6A}" destId="{787CB85C-2FA3-4F08-AF20-E24B25DA2B40}" srcOrd="0" destOrd="0" presId="urn:microsoft.com/office/officeart/2005/8/layout/pList2"/>
    <dgm:cxn modelId="{7304C640-3F8D-483D-A45A-000DE9319B37}" type="presOf" srcId="{DB7C0932-1EAC-454C-8214-BB3D01CD3958}" destId="{94A1946D-A91A-4D9E-B0D2-7BFA17508FA3}" srcOrd="0" destOrd="0" presId="urn:microsoft.com/office/officeart/2005/8/layout/pList2"/>
    <dgm:cxn modelId="{6FEE2C5D-9288-46CA-8690-19A9C3FB53A1}" srcId="{F93482EE-5B30-4430-B920-B095F42A59E4}" destId="{4995B792-DA5E-4E49-9DE1-6CDF86A5C5A6}" srcOrd="1" destOrd="0" parTransId="{E220FB68-0597-4848-BA88-0B0BE3E0AB95}" sibTransId="{4DAFDAB2-18CA-4B4F-8E75-941EF9DBFD5A}"/>
    <dgm:cxn modelId="{8D396C6B-9E41-4195-AFBF-E7041FCCC1DB}" type="presOf" srcId="{2A53447C-C1D9-437B-8727-ED0DB41C9211}" destId="{144297AB-3E1E-4F86-B32F-BDCA65D343CE}" srcOrd="0" destOrd="0" presId="urn:microsoft.com/office/officeart/2005/8/layout/pList2"/>
    <dgm:cxn modelId="{23CACB7A-F446-4C47-8AB5-080EC9500B4F}" type="presOf" srcId="{5C8D9624-3368-4D79-9273-0F27AA9181CB}" destId="{62CAF4E9-4674-4483-9E0E-3522048725CE}" srcOrd="0" destOrd="0" presId="urn:microsoft.com/office/officeart/2005/8/layout/pList2"/>
    <dgm:cxn modelId="{17022D82-F605-4411-9DEC-C0C2A5FE7C38}" type="presOf" srcId="{D547C8DF-701A-42B4-9BAE-48FD9C19AB0F}" destId="{E4E209C7-8959-4974-A86F-94BEE1B08F17}" srcOrd="0" destOrd="0" presId="urn:microsoft.com/office/officeart/2005/8/layout/pList2"/>
    <dgm:cxn modelId="{64059E8E-31B8-4AFD-8193-98549BBC195B}" srcId="{F93482EE-5B30-4430-B920-B095F42A59E4}" destId="{2A53447C-C1D9-437B-8727-ED0DB41C9211}" srcOrd="3" destOrd="0" parTransId="{A130C87E-B1C0-4CA9-A93C-C4451F109817}" sibTransId="{77AF9F25-2E4D-467A-B559-13D370044A54}"/>
    <dgm:cxn modelId="{835BC1A5-D2C4-4817-B2FA-9B082F7AF372}" type="presOf" srcId="{4995B792-DA5E-4E49-9DE1-6CDF86A5C5A6}" destId="{CCDAA6D9-D087-463B-A2A8-FB4B7E3CB6BB}" srcOrd="0" destOrd="0" presId="urn:microsoft.com/office/officeart/2005/8/layout/pList2"/>
    <dgm:cxn modelId="{C4BF0CAB-7141-4252-B4E7-6C223FC41970}" type="presOf" srcId="{F93482EE-5B30-4430-B920-B095F42A59E4}" destId="{00D63227-211F-472A-BA9A-C01547536BC8}" srcOrd="0" destOrd="0" presId="urn:microsoft.com/office/officeart/2005/8/layout/pList2"/>
    <dgm:cxn modelId="{3D9DFEB0-46A0-4044-8A6B-18346480D0B0}" srcId="{F93482EE-5B30-4430-B920-B095F42A59E4}" destId="{176A7246-36FD-4E95-958A-CF194E484B6A}" srcOrd="5" destOrd="0" parTransId="{595082CC-0E40-4168-9FBB-35E0D764A274}" sibTransId="{FE61625D-01FF-437F-977F-051585E04854}"/>
    <dgm:cxn modelId="{3A734FBD-8A02-4AC7-92B3-2C9DCC0CE931}" type="presOf" srcId="{6BA82FAA-14E4-4BC7-9E71-9176569F0D48}" destId="{A4DBD9F0-CA19-48BE-829D-274CA6C24CFE}" srcOrd="0" destOrd="0" presId="urn:microsoft.com/office/officeart/2005/8/layout/pList2"/>
    <dgm:cxn modelId="{889D1FD8-042E-4298-ACEF-E6C7FA7E059B}" srcId="{F93482EE-5B30-4430-B920-B095F42A59E4}" destId="{74B387F8-CF2A-4A0E-AB74-ED2DA24F275C}" srcOrd="0" destOrd="0" parTransId="{3440ED14-4965-464A-BB8E-5FD01DF61422}" sibTransId="{6BA82FAA-14E4-4BC7-9E71-9176569F0D48}"/>
    <dgm:cxn modelId="{EE0D59E3-B575-4C34-81C3-0C38DB81A58E}" srcId="{F93482EE-5B30-4430-B920-B095F42A59E4}" destId="{5C8D9624-3368-4D79-9273-0F27AA9181CB}" srcOrd="2" destOrd="0" parTransId="{1B59D6E8-BFBD-45C5-A051-6AAC57104E4A}" sibTransId="{B5D3D3C8-0333-4331-BE22-5550429672E6}"/>
    <dgm:cxn modelId="{D36584E7-8187-44E2-8219-7DE773C79FDA}" type="presOf" srcId="{B5D3D3C8-0333-4331-BE22-5550429672E6}" destId="{1B897B51-DC25-4EDB-BB6B-7BD05413D6E2}" srcOrd="0" destOrd="0" presId="urn:microsoft.com/office/officeart/2005/8/layout/pList2"/>
    <dgm:cxn modelId="{17596CEC-AB27-4E6A-8C4E-79F84273CF86}" srcId="{F93482EE-5B30-4430-B920-B095F42A59E4}" destId="{D547C8DF-701A-42B4-9BAE-48FD9C19AB0F}" srcOrd="4" destOrd="0" parTransId="{93E453CC-FE6B-4699-83F3-9749C866A685}" sibTransId="{DB7C0932-1EAC-454C-8214-BB3D01CD3958}"/>
    <dgm:cxn modelId="{AFF765F0-6D45-4C97-9A00-C17506125916}" type="presOf" srcId="{77AF9F25-2E4D-467A-B559-13D370044A54}" destId="{E37012D9-2C0B-4900-B266-D22ABC14E9F7}" srcOrd="0" destOrd="0" presId="urn:microsoft.com/office/officeart/2005/8/layout/pList2"/>
    <dgm:cxn modelId="{5B854828-1040-4E3E-A5FC-03A0FFE69826}" type="presParOf" srcId="{00D63227-211F-472A-BA9A-C01547536BC8}" destId="{2051E6BA-1E7A-4A06-BA3D-83FEC7A12E9A}" srcOrd="0" destOrd="0" presId="urn:microsoft.com/office/officeart/2005/8/layout/pList2"/>
    <dgm:cxn modelId="{62A4680D-EA5B-4476-AD8B-D3BB5976837A}" type="presParOf" srcId="{00D63227-211F-472A-BA9A-C01547536BC8}" destId="{9E236629-AFBB-4C30-A6C1-73521E8D4F38}" srcOrd="1" destOrd="0" presId="urn:microsoft.com/office/officeart/2005/8/layout/pList2"/>
    <dgm:cxn modelId="{3272316A-2CCD-4FB9-BCD4-6F32808B6A3A}" type="presParOf" srcId="{9E236629-AFBB-4C30-A6C1-73521E8D4F38}" destId="{16AC735C-E96B-4A7B-B5B4-61E49F1FF8CC}" srcOrd="0" destOrd="0" presId="urn:microsoft.com/office/officeart/2005/8/layout/pList2"/>
    <dgm:cxn modelId="{F22E6AFB-DE50-46AB-981B-EC5D9D27AD01}" type="presParOf" srcId="{16AC735C-E96B-4A7B-B5B4-61E49F1FF8CC}" destId="{83CDD912-33FE-44C9-A67F-DD5EF6C0D785}" srcOrd="0" destOrd="0" presId="urn:microsoft.com/office/officeart/2005/8/layout/pList2"/>
    <dgm:cxn modelId="{1C6F948F-1CD9-4D9A-826F-696D54DA2488}" type="presParOf" srcId="{16AC735C-E96B-4A7B-B5B4-61E49F1FF8CC}" destId="{FDBDD58C-FD78-4835-9055-1E9B3DE03766}" srcOrd="1" destOrd="0" presId="urn:microsoft.com/office/officeart/2005/8/layout/pList2"/>
    <dgm:cxn modelId="{E79FB8E2-347E-4BB0-A6DC-ABB2399897F9}" type="presParOf" srcId="{16AC735C-E96B-4A7B-B5B4-61E49F1FF8CC}" destId="{EF58B4C1-574F-4EE7-89FB-EA5C5C39113F}" srcOrd="2" destOrd="0" presId="urn:microsoft.com/office/officeart/2005/8/layout/pList2"/>
    <dgm:cxn modelId="{0077F640-AE89-45EC-8D2A-0275E4EC387C}" type="presParOf" srcId="{9E236629-AFBB-4C30-A6C1-73521E8D4F38}" destId="{A4DBD9F0-CA19-48BE-829D-274CA6C24CFE}" srcOrd="1" destOrd="0" presId="urn:microsoft.com/office/officeart/2005/8/layout/pList2"/>
    <dgm:cxn modelId="{68EF3308-B426-489E-956E-1B55134FAB90}" type="presParOf" srcId="{9E236629-AFBB-4C30-A6C1-73521E8D4F38}" destId="{410A41C1-5851-4FEA-BF87-5F0DD3FFD81A}" srcOrd="2" destOrd="0" presId="urn:microsoft.com/office/officeart/2005/8/layout/pList2"/>
    <dgm:cxn modelId="{13852D53-5B48-4EC9-A48B-0E623266BB22}" type="presParOf" srcId="{410A41C1-5851-4FEA-BF87-5F0DD3FFD81A}" destId="{CCDAA6D9-D087-463B-A2A8-FB4B7E3CB6BB}" srcOrd="0" destOrd="0" presId="urn:microsoft.com/office/officeart/2005/8/layout/pList2"/>
    <dgm:cxn modelId="{21E762D0-7652-4376-A6F3-278E21580158}" type="presParOf" srcId="{410A41C1-5851-4FEA-BF87-5F0DD3FFD81A}" destId="{CFBF8763-BF43-4D38-AFB6-29FC749CE395}" srcOrd="1" destOrd="0" presId="urn:microsoft.com/office/officeart/2005/8/layout/pList2"/>
    <dgm:cxn modelId="{BF0D6781-64A8-4FAD-8CDD-DA12A8A67B37}" type="presParOf" srcId="{410A41C1-5851-4FEA-BF87-5F0DD3FFD81A}" destId="{9216F551-ABFD-4525-9603-2BC2320F5543}" srcOrd="2" destOrd="0" presId="urn:microsoft.com/office/officeart/2005/8/layout/pList2"/>
    <dgm:cxn modelId="{AB9F7022-7C25-4C9C-952F-60F3BE74015A}" type="presParOf" srcId="{9E236629-AFBB-4C30-A6C1-73521E8D4F38}" destId="{69C4AB83-7F8D-41A7-AE7E-56212572C5ED}" srcOrd="3" destOrd="0" presId="urn:microsoft.com/office/officeart/2005/8/layout/pList2"/>
    <dgm:cxn modelId="{E8716BED-1448-4B75-9EE4-650E3631B3AA}" type="presParOf" srcId="{9E236629-AFBB-4C30-A6C1-73521E8D4F38}" destId="{558DFCA6-0804-40DA-BA80-5BE6D8752491}" srcOrd="4" destOrd="0" presId="urn:microsoft.com/office/officeart/2005/8/layout/pList2"/>
    <dgm:cxn modelId="{1DBCC0E8-CAB3-4F56-824B-8753E86240E6}" type="presParOf" srcId="{558DFCA6-0804-40DA-BA80-5BE6D8752491}" destId="{62CAF4E9-4674-4483-9E0E-3522048725CE}" srcOrd="0" destOrd="0" presId="urn:microsoft.com/office/officeart/2005/8/layout/pList2"/>
    <dgm:cxn modelId="{FFAF2291-EA12-4C87-8D7E-09DAC23D5ACC}" type="presParOf" srcId="{558DFCA6-0804-40DA-BA80-5BE6D8752491}" destId="{50F80BC1-0275-42B6-AB8E-4D7B349A3390}" srcOrd="1" destOrd="0" presId="urn:microsoft.com/office/officeart/2005/8/layout/pList2"/>
    <dgm:cxn modelId="{440200CF-EB17-4779-8392-21B9B0CED4B3}" type="presParOf" srcId="{558DFCA6-0804-40DA-BA80-5BE6D8752491}" destId="{D3534602-2ED7-4CF7-B136-FBA1A0E21D81}" srcOrd="2" destOrd="0" presId="urn:microsoft.com/office/officeart/2005/8/layout/pList2"/>
    <dgm:cxn modelId="{DCE819A7-2439-4370-918F-DBAE4BF4DBE5}" type="presParOf" srcId="{9E236629-AFBB-4C30-A6C1-73521E8D4F38}" destId="{1B897B51-DC25-4EDB-BB6B-7BD05413D6E2}" srcOrd="5" destOrd="0" presId="urn:microsoft.com/office/officeart/2005/8/layout/pList2"/>
    <dgm:cxn modelId="{8457911D-78EB-4424-9E81-93E89BCD806C}" type="presParOf" srcId="{9E236629-AFBB-4C30-A6C1-73521E8D4F38}" destId="{E638B811-37AD-4168-A95C-118BA903DE0D}" srcOrd="6" destOrd="0" presId="urn:microsoft.com/office/officeart/2005/8/layout/pList2"/>
    <dgm:cxn modelId="{292F3631-FBCE-45C7-8DA4-DB94935AAE27}" type="presParOf" srcId="{E638B811-37AD-4168-A95C-118BA903DE0D}" destId="{144297AB-3E1E-4F86-B32F-BDCA65D343CE}" srcOrd="0" destOrd="0" presId="urn:microsoft.com/office/officeart/2005/8/layout/pList2"/>
    <dgm:cxn modelId="{B52A4AD5-7006-4815-95CA-CAAF0DE2E78A}" type="presParOf" srcId="{E638B811-37AD-4168-A95C-118BA903DE0D}" destId="{D80B32E6-C5C5-4BEA-9FD3-410A2145DAAB}" srcOrd="1" destOrd="0" presId="urn:microsoft.com/office/officeart/2005/8/layout/pList2"/>
    <dgm:cxn modelId="{20ABEF0A-03B6-4A70-9F24-8D4F189D4947}" type="presParOf" srcId="{E638B811-37AD-4168-A95C-118BA903DE0D}" destId="{5B7F2BE5-1A73-4815-BA2C-B0EEF1F6380A}" srcOrd="2" destOrd="0" presId="urn:microsoft.com/office/officeart/2005/8/layout/pList2"/>
    <dgm:cxn modelId="{6BAC360C-CD03-46B4-921F-20C974167CAA}" type="presParOf" srcId="{9E236629-AFBB-4C30-A6C1-73521E8D4F38}" destId="{E37012D9-2C0B-4900-B266-D22ABC14E9F7}" srcOrd="7" destOrd="0" presId="urn:microsoft.com/office/officeart/2005/8/layout/pList2"/>
    <dgm:cxn modelId="{881422C4-8965-4569-846C-D6D598BEBC1D}" type="presParOf" srcId="{9E236629-AFBB-4C30-A6C1-73521E8D4F38}" destId="{7438EDB6-1683-4DB3-99CF-9A30AFC2C2C9}" srcOrd="8" destOrd="0" presId="urn:microsoft.com/office/officeart/2005/8/layout/pList2"/>
    <dgm:cxn modelId="{77A83234-BBB8-4893-AADC-B61ADF7C6FFF}" type="presParOf" srcId="{7438EDB6-1683-4DB3-99CF-9A30AFC2C2C9}" destId="{E4E209C7-8959-4974-A86F-94BEE1B08F17}" srcOrd="0" destOrd="0" presId="urn:microsoft.com/office/officeart/2005/8/layout/pList2"/>
    <dgm:cxn modelId="{3E6AEDCA-1236-482A-A2E5-3DAE84D6507A}" type="presParOf" srcId="{7438EDB6-1683-4DB3-99CF-9A30AFC2C2C9}" destId="{069B5247-1C9B-4282-9791-729A45961A22}" srcOrd="1" destOrd="0" presId="urn:microsoft.com/office/officeart/2005/8/layout/pList2"/>
    <dgm:cxn modelId="{35D8363A-775F-41EC-A316-587ED8CFD01C}" type="presParOf" srcId="{7438EDB6-1683-4DB3-99CF-9A30AFC2C2C9}" destId="{92B96F45-671C-47A9-ACF0-B7398BFC9847}" srcOrd="2" destOrd="0" presId="urn:microsoft.com/office/officeart/2005/8/layout/pList2"/>
    <dgm:cxn modelId="{75E46DA3-D8E2-4BD1-A452-2A45D4B920CF}" type="presParOf" srcId="{9E236629-AFBB-4C30-A6C1-73521E8D4F38}" destId="{94A1946D-A91A-4D9E-B0D2-7BFA17508FA3}" srcOrd="9" destOrd="0" presId="urn:microsoft.com/office/officeart/2005/8/layout/pList2"/>
    <dgm:cxn modelId="{E2C7C51B-16DA-4D0F-AFC4-F01593810F71}" type="presParOf" srcId="{9E236629-AFBB-4C30-A6C1-73521E8D4F38}" destId="{17086D19-3C4E-474C-B0EF-A6B0D4061E96}" srcOrd="10" destOrd="0" presId="urn:microsoft.com/office/officeart/2005/8/layout/pList2"/>
    <dgm:cxn modelId="{15733EB0-DA32-4D03-A46E-6FD47B5D3FD7}" type="presParOf" srcId="{17086D19-3C4E-474C-B0EF-A6B0D4061E96}" destId="{787CB85C-2FA3-4F08-AF20-E24B25DA2B40}" srcOrd="0" destOrd="0" presId="urn:microsoft.com/office/officeart/2005/8/layout/pList2"/>
    <dgm:cxn modelId="{7924BE15-478B-40C1-80AF-EEF2B00764F2}" type="presParOf" srcId="{17086D19-3C4E-474C-B0EF-A6B0D4061E96}" destId="{0A55A279-52EC-4E83-8B47-F9F163F43C33}" srcOrd="1" destOrd="0" presId="urn:microsoft.com/office/officeart/2005/8/layout/pList2"/>
    <dgm:cxn modelId="{5CD18DE0-3A5A-4483-9829-AEEA372842B9}" type="presParOf" srcId="{17086D19-3C4E-474C-B0EF-A6B0D4061E96}" destId="{C260166C-B3FA-4FB7-9E46-42DAE3AB2A9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82EE-5B30-4430-B920-B095F42A59E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B387F8-CF2A-4A0E-AB74-ED2DA24F275C}">
      <dgm:prSet phldrT="[Text]" custT="1"/>
      <dgm:spPr/>
      <dgm:t>
        <a:bodyPr/>
        <a:lstStyle/>
        <a:p>
          <a:r>
            <a:rPr lang="en-US" sz="1600" dirty="0"/>
            <a:t>Convene Expert Panel</a:t>
          </a:r>
        </a:p>
      </dgm:t>
    </dgm:pt>
    <dgm:pt modelId="{3440ED14-4965-464A-BB8E-5FD01DF61422}" type="parTrans" cxnId="{889D1FD8-042E-4298-ACEF-E6C7FA7E059B}">
      <dgm:prSet/>
      <dgm:spPr/>
      <dgm:t>
        <a:bodyPr/>
        <a:lstStyle/>
        <a:p>
          <a:endParaRPr lang="en-US"/>
        </a:p>
      </dgm:t>
    </dgm:pt>
    <dgm:pt modelId="{6BA82FAA-14E4-4BC7-9E71-9176569F0D48}" type="sibTrans" cxnId="{889D1FD8-042E-4298-ACEF-E6C7FA7E059B}">
      <dgm:prSet/>
      <dgm:spPr/>
      <dgm:t>
        <a:bodyPr/>
        <a:lstStyle/>
        <a:p>
          <a:endParaRPr lang="en-US"/>
        </a:p>
      </dgm:t>
    </dgm:pt>
    <dgm:pt modelId="{4995B792-DA5E-4E49-9DE1-6CDF86A5C5A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/>
            <a:t>Use planning guide to adapt Caring Contacts</a:t>
          </a:r>
        </a:p>
      </dgm:t>
    </dgm:pt>
    <dgm:pt modelId="{E220FB68-0597-4848-BA88-0B0BE3E0AB95}" type="parTrans" cxnId="{6FEE2C5D-9288-46CA-8690-19A9C3FB53A1}">
      <dgm:prSet/>
      <dgm:spPr/>
      <dgm:t>
        <a:bodyPr/>
        <a:lstStyle/>
        <a:p>
          <a:endParaRPr lang="en-US"/>
        </a:p>
      </dgm:t>
    </dgm:pt>
    <dgm:pt modelId="{4DAFDAB2-18CA-4B4F-8E75-941EF9DBFD5A}" type="sibTrans" cxnId="{6FEE2C5D-9288-46CA-8690-19A9C3FB53A1}">
      <dgm:prSet/>
      <dgm:spPr/>
      <dgm:t>
        <a:bodyPr/>
        <a:lstStyle/>
        <a:p>
          <a:endParaRPr lang="en-US"/>
        </a:p>
      </dgm:t>
    </dgm:pt>
    <dgm:pt modelId="{5C8D9624-3368-4D79-9273-0F27AA9181CB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/>
            <a:t>Construct cohort of high-risk Veterans</a:t>
          </a:r>
        </a:p>
      </dgm:t>
    </dgm:pt>
    <dgm:pt modelId="{1B59D6E8-BFBD-45C5-A051-6AAC57104E4A}" type="parTrans" cxnId="{EE0D59E3-B575-4C34-81C3-0C38DB81A58E}">
      <dgm:prSet/>
      <dgm:spPr/>
      <dgm:t>
        <a:bodyPr/>
        <a:lstStyle/>
        <a:p>
          <a:endParaRPr lang="en-US"/>
        </a:p>
      </dgm:t>
    </dgm:pt>
    <dgm:pt modelId="{B5D3D3C8-0333-4331-BE22-5550429672E6}" type="sibTrans" cxnId="{EE0D59E3-B575-4C34-81C3-0C38DB81A58E}">
      <dgm:prSet/>
      <dgm:spPr/>
      <dgm:t>
        <a:bodyPr/>
        <a:lstStyle/>
        <a:p>
          <a:endParaRPr lang="en-US"/>
        </a:p>
      </dgm:t>
    </dgm:pt>
    <dgm:pt modelId="{2A53447C-C1D9-437B-8727-ED0DB41C921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/>
            <a:t>Develop data collection instrument and outcome measures </a:t>
          </a:r>
        </a:p>
      </dgm:t>
    </dgm:pt>
    <dgm:pt modelId="{A130C87E-B1C0-4CA9-A93C-C4451F109817}" type="parTrans" cxnId="{64059E8E-31B8-4AFD-8193-98549BBC195B}">
      <dgm:prSet/>
      <dgm:spPr/>
      <dgm:t>
        <a:bodyPr/>
        <a:lstStyle/>
        <a:p>
          <a:endParaRPr lang="en-US"/>
        </a:p>
      </dgm:t>
    </dgm:pt>
    <dgm:pt modelId="{77AF9F25-2E4D-467A-B559-13D370044A54}" type="sibTrans" cxnId="{64059E8E-31B8-4AFD-8193-98549BBC195B}">
      <dgm:prSet/>
      <dgm:spPr/>
      <dgm:t>
        <a:bodyPr/>
        <a:lstStyle/>
        <a:p>
          <a:endParaRPr lang="en-US"/>
        </a:p>
      </dgm:t>
    </dgm:pt>
    <dgm:pt modelId="{D547C8DF-701A-42B4-9BAE-48FD9C19AB0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/>
            <a:t>Create procedure for administrative data linkage </a:t>
          </a:r>
        </a:p>
      </dgm:t>
    </dgm:pt>
    <dgm:pt modelId="{93E453CC-FE6B-4699-83F3-9749C866A685}" type="parTrans" cxnId="{17596CEC-AB27-4E6A-8C4E-79F84273CF86}">
      <dgm:prSet/>
      <dgm:spPr/>
      <dgm:t>
        <a:bodyPr/>
        <a:lstStyle/>
        <a:p>
          <a:endParaRPr lang="en-US"/>
        </a:p>
      </dgm:t>
    </dgm:pt>
    <dgm:pt modelId="{DB7C0932-1EAC-454C-8214-BB3D01CD3958}" type="sibTrans" cxnId="{17596CEC-AB27-4E6A-8C4E-79F84273CF86}">
      <dgm:prSet/>
      <dgm:spPr/>
      <dgm:t>
        <a:bodyPr/>
        <a:lstStyle/>
        <a:p>
          <a:endParaRPr lang="en-US"/>
        </a:p>
      </dgm:t>
    </dgm:pt>
    <dgm:pt modelId="{176A7246-36FD-4E95-958A-CF194E484B6A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/>
            <a:t>Prepare IRB protocol and grant application for future RCT</a:t>
          </a:r>
        </a:p>
      </dgm:t>
    </dgm:pt>
    <dgm:pt modelId="{595082CC-0E40-4168-9FBB-35E0D764A274}" type="parTrans" cxnId="{3D9DFEB0-46A0-4044-8A6B-18346480D0B0}">
      <dgm:prSet/>
      <dgm:spPr/>
      <dgm:t>
        <a:bodyPr/>
        <a:lstStyle/>
        <a:p>
          <a:endParaRPr lang="en-US"/>
        </a:p>
      </dgm:t>
    </dgm:pt>
    <dgm:pt modelId="{FE61625D-01FF-437F-977F-051585E04854}" type="sibTrans" cxnId="{3D9DFEB0-46A0-4044-8A6B-18346480D0B0}">
      <dgm:prSet/>
      <dgm:spPr/>
      <dgm:t>
        <a:bodyPr/>
        <a:lstStyle/>
        <a:p>
          <a:endParaRPr lang="en-US"/>
        </a:p>
      </dgm:t>
    </dgm:pt>
    <dgm:pt modelId="{00D63227-211F-472A-BA9A-C01547536BC8}" type="pres">
      <dgm:prSet presAssocID="{F93482EE-5B30-4430-B920-B095F42A59E4}" presName="Name0" presStyleCnt="0">
        <dgm:presLayoutVars>
          <dgm:dir/>
          <dgm:resizeHandles val="exact"/>
        </dgm:presLayoutVars>
      </dgm:prSet>
      <dgm:spPr/>
    </dgm:pt>
    <dgm:pt modelId="{2051E6BA-1E7A-4A06-BA3D-83FEC7A12E9A}" type="pres">
      <dgm:prSet presAssocID="{F93482EE-5B30-4430-B920-B095F42A59E4}" presName="bkgdShp" presStyleLbl="alignAccFollowNode1" presStyleIdx="0" presStyleCnt="1" custLinFactNeighborX="-2532" custLinFactNeighborY="5924"/>
      <dgm:spPr/>
    </dgm:pt>
    <dgm:pt modelId="{9E236629-AFBB-4C30-A6C1-73521E8D4F38}" type="pres">
      <dgm:prSet presAssocID="{F93482EE-5B30-4430-B920-B095F42A59E4}" presName="linComp" presStyleCnt="0"/>
      <dgm:spPr/>
    </dgm:pt>
    <dgm:pt modelId="{16AC735C-E96B-4A7B-B5B4-61E49F1FF8CC}" type="pres">
      <dgm:prSet presAssocID="{74B387F8-CF2A-4A0E-AB74-ED2DA24F275C}" presName="compNode" presStyleCnt="0"/>
      <dgm:spPr/>
    </dgm:pt>
    <dgm:pt modelId="{83CDD912-33FE-44C9-A67F-DD5EF6C0D785}" type="pres">
      <dgm:prSet presAssocID="{74B387F8-CF2A-4A0E-AB74-ED2DA24F275C}" presName="node" presStyleLbl="node1" presStyleIdx="0" presStyleCnt="6" custLinFactNeighborY="1941">
        <dgm:presLayoutVars>
          <dgm:bulletEnabled val="1"/>
        </dgm:presLayoutVars>
      </dgm:prSet>
      <dgm:spPr/>
    </dgm:pt>
    <dgm:pt modelId="{FDBDD58C-FD78-4835-9055-1E9B3DE03766}" type="pres">
      <dgm:prSet presAssocID="{74B387F8-CF2A-4A0E-AB74-ED2DA24F275C}" presName="invisiNode" presStyleLbl="node1" presStyleIdx="0" presStyleCnt="6"/>
      <dgm:spPr/>
    </dgm:pt>
    <dgm:pt modelId="{EF58B4C1-574F-4EE7-89FB-EA5C5C39113F}" type="pres">
      <dgm:prSet presAssocID="{74B387F8-CF2A-4A0E-AB74-ED2DA24F275C}" presName="imagNode" presStyleLbl="fgImgPlace1" presStyleIdx="0" presStyleCnt="6"/>
      <dgm:spPr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A4DBD9F0-CA19-48BE-829D-274CA6C24CFE}" type="pres">
      <dgm:prSet presAssocID="{6BA82FAA-14E4-4BC7-9E71-9176569F0D48}" presName="sibTrans" presStyleLbl="sibTrans2D1" presStyleIdx="0" presStyleCnt="0"/>
      <dgm:spPr/>
    </dgm:pt>
    <dgm:pt modelId="{410A41C1-5851-4FEA-BF87-5F0DD3FFD81A}" type="pres">
      <dgm:prSet presAssocID="{4995B792-DA5E-4E49-9DE1-6CDF86A5C5A6}" presName="compNode" presStyleCnt="0"/>
      <dgm:spPr/>
    </dgm:pt>
    <dgm:pt modelId="{CCDAA6D9-D087-463B-A2A8-FB4B7E3CB6BB}" type="pres">
      <dgm:prSet presAssocID="{4995B792-DA5E-4E49-9DE1-6CDF86A5C5A6}" presName="node" presStyleLbl="node1" presStyleIdx="1" presStyleCnt="6">
        <dgm:presLayoutVars>
          <dgm:bulletEnabled val="1"/>
        </dgm:presLayoutVars>
      </dgm:prSet>
      <dgm:spPr/>
    </dgm:pt>
    <dgm:pt modelId="{CFBF8763-BF43-4D38-AFB6-29FC749CE395}" type="pres">
      <dgm:prSet presAssocID="{4995B792-DA5E-4E49-9DE1-6CDF86A5C5A6}" presName="invisiNode" presStyleLbl="node1" presStyleIdx="1" presStyleCnt="6"/>
      <dgm:spPr/>
    </dgm:pt>
    <dgm:pt modelId="{9216F551-ABFD-4525-9603-2BC2320F5543}" type="pres">
      <dgm:prSet presAssocID="{4995B792-DA5E-4E49-9DE1-6CDF86A5C5A6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69C4AB83-7F8D-41A7-AE7E-56212572C5ED}" type="pres">
      <dgm:prSet presAssocID="{4DAFDAB2-18CA-4B4F-8E75-941EF9DBFD5A}" presName="sibTrans" presStyleLbl="sibTrans2D1" presStyleIdx="0" presStyleCnt="0"/>
      <dgm:spPr/>
    </dgm:pt>
    <dgm:pt modelId="{558DFCA6-0804-40DA-BA80-5BE6D8752491}" type="pres">
      <dgm:prSet presAssocID="{5C8D9624-3368-4D79-9273-0F27AA9181CB}" presName="compNode" presStyleCnt="0"/>
      <dgm:spPr/>
    </dgm:pt>
    <dgm:pt modelId="{62CAF4E9-4674-4483-9E0E-3522048725CE}" type="pres">
      <dgm:prSet presAssocID="{5C8D9624-3368-4D79-9273-0F27AA9181CB}" presName="node" presStyleLbl="node1" presStyleIdx="2" presStyleCnt="6">
        <dgm:presLayoutVars>
          <dgm:bulletEnabled val="1"/>
        </dgm:presLayoutVars>
      </dgm:prSet>
      <dgm:spPr/>
    </dgm:pt>
    <dgm:pt modelId="{50F80BC1-0275-42B6-AB8E-4D7B349A3390}" type="pres">
      <dgm:prSet presAssocID="{5C8D9624-3368-4D79-9273-0F27AA9181CB}" presName="invisiNode" presStyleLbl="node1" presStyleIdx="2" presStyleCnt="6"/>
      <dgm:spPr/>
    </dgm:pt>
    <dgm:pt modelId="{D3534602-2ED7-4CF7-B136-FBA1A0E21D81}" type="pres">
      <dgm:prSet presAssocID="{5C8D9624-3368-4D79-9273-0F27AA9181CB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1B897B51-DC25-4EDB-BB6B-7BD05413D6E2}" type="pres">
      <dgm:prSet presAssocID="{B5D3D3C8-0333-4331-BE22-5550429672E6}" presName="sibTrans" presStyleLbl="sibTrans2D1" presStyleIdx="0" presStyleCnt="0"/>
      <dgm:spPr/>
    </dgm:pt>
    <dgm:pt modelId="{E638B811-37AD-4168-A95C-118BA903DE0D}" type="pres">
      <dgm:prSet presAssocID="{2A53447C-C1D9-437B-8727-ED0DB41C9211}" presName="compNode" presStyleCnt="0"/>
      <dgm:spPr/>
    </dgm:pt>
    <dgm:pt modelId="{144297AB-3E1E-4F86-B32F-BDCA65D343CE}" type="pres">
      <dgm:prSet presAssocID="{2A53447C-C1D9-437B-8727-ED0DB41C9211}" presName="node" presStyleLbl="node1" presStyleIdx="3" presStyleCnt="6">
        <dgm:presLayoutVars>
          <dgm:bulletEnabled val="1"/>
        </dgm:presLayoutVars>
      </dgm:prSet>
      <dgm:spPr/>
    </dgm:pt>
    <dgm:pt modelId="{D80B32E6-C5C5-4BEA-9FD3-410A2145DAAB}" type="pres">
      <dgm:prSet presAssocID="{2A53447C-C1D9-437B-8727-ED0DB41C9211}" presName="invisiNode" presStyleLbl="node1" presStyleIdx="3" presStyleCnt="6"/>
      <dgm:spPr/>
    </dgm:pt>
    <dgm:pt modelId="{5B7F2BE5-1A73-4815-BA2C-B0EEF1F6380A}" type="pres">
      <dgm:prSet presAssocID="{2A53447C-C1D9-437B-8727-ED0DB41C9211}" presName="imagNode" presStyleLbl="fgImgPlace1" presStyleIdx="3" presStyleCnt="6"/>
      <dgm:spPr>
        <a:blipFill>
          <a:blip xmlns:r="http://schemas.openxmlformats.org/officeDocument/2006/relationships" r:embed="rId4"/>
          <a:srcRect/>
          <a:stretch>
            <a:fillRect l="-6000" r="-6000"/>
          </a:stretch>
        </a:blipFill>
      </dgm:spPr>
    </dgm:pt>
    <dgm:pt modelId="{E37012D9-2C0B-4900-B266-D22ABC14E9F7}" type="pres">
      <dgm:prSet presAssocID="{77AF9F25-2E4D-467A-B559-13D370044A54}" presName="sibTrans" presStyleLbl="sibTrans2D1" presStyleIdx="0" presStyleCnt="0"/>
      <dgm:spPr/>
    </dgm:pt>
    <dgm:pt modelId="{7438EDB6-1683-4DB3-99CF-9A30AFC2C2C9}" type="pres">
      <dgm:prSet presAssocID="{D547C8DF-701A-42B4-9BAE-48FD9C19AB0F}" presName="compNode" presStyleCnt="0"/>
      <dgm:spPr/>
    </dgm:pt>
    <dgm:pt modelId="{E4E209C7-8959-4974-A86F-94BEE1B08F17}" type="pres">
      <dgm:prSet presAssocID="{D547C8DF-701A-42B4-9BAE-48FD9C19AB0F}" presName="node" presStyleLbl="node1" presStyleIdx="4" presStyleCnt="6">
        <dgm:presLayoutVars>
          <dgm:bulletEnabled val="1"/>
        </dgm:presLayoutVars>
      </dgm:prSet>
      <dgm:spPr/>
    </dgm:pt>
    <dgm:pt modelId="{069B5247-1C9B-4282-9791-729A45961A22}" type="pres">
      <dgm:prSet presAssocID="{D547C8DF-701A-42B4-9BAE-48FD9C19AB0F}" presName="invisiNode" presStyleLbl="node1" presStyleIdx="4" presStyleCnt="6"/>
      <dgm:spPr/>
    </dgm:pt>
    <dgm:pt modelId="{92B96F45-671C-47A9-ACF0-B7398BFC9847}" type="pres">
      <dgm:prSet presAssocID="{D547C8DF-701A-42B4-9BAE-48FD9C19AB0F}" presName="imagNode" presStyleLbl="fgImgPlace1" presStyleIdx="4" presStyleCnt="6"/>
      <dgm:spPr>
        <a:blipFill>
          <a:blip xmlns:r="http://schemas.openxmlformats.org/officeDocument/2006/relationships" r:embed="rId5"/>
          <a:srcRect/>
          <a:stretch>
            <a:fillRect l="-37000" r="-37000"/>
          </a:stretch>
        </a:blipFill>
      </dgm:spPr>
    </dgm:pt>
    <dgm:pt modelId="{94A1946D-A91A-4D9E-B0D2-7BFA17508FA3}" type="pres">
      <dgm:prSet presAssocID="{DB7C0932-1EAC-454C-8214-BB3D01CD3958}" presName="sibTrans" presStyleLbl="sibTrans2D1" presStyleIdx="0" presStyleCnt="0"/>
      <dgm:spPr/>
    </dgm:pt>
    <dgm:pt modelId="{17086D19-3C4E-474C-B0EF-A6B0D4061E96}" type="pres">
      <dgm:prSet presAssocID="{176A7246-36FD-4E95-958A-CF194E484B6A}" presName="compNode" presStyleCnt="0"/>
      <dgm:spPr/>
    </dgm:pt>
    <dgm:pt modelId="{787CB85C-2FA3-4F08-AF20-E24B25DA2B40}" type="pres">
      <dgm:prSet presAssocID="{176A7246-36FD-4E95-958A-CF194E484B6A}" presName="node" presStyleLbl="node1" presStyleIdx="5" presStyleCnt="6">
        <dgm:presLayoutVars>
          <dgm:bulletEnabled val="1"/>
        </dgm:presLayoutVars>
      </dgm:prSet>
      <dgm:spPr/>
    </dgm:pt>
    <dgm:pt modelId="{0A55A279-52EC-4E83-8B47-F9F163F43C33}" type="pres">
      <dgm:prSet presAssocID="{176A7246-36FD-4E95-958A-CF194E484B6A}" presName="invisiNode" presStyleLbl="node1" presStyleIdx="5" presStyleCnt="6"/>
      <dgm:spPr/>
    </dgm:pt>
    <dgm:pt modelId="{C260166C-B3FA-4FB7-9E46-42DAE3AB2A9C}" type="pres">
      <dgm:prSet presAssocID="{176A7246-36FD-4E95-958A-CF194E484B6A}" presName="imagNode" presStyleLbl="fgImgPlace1" presStyleIdx="5" presStyleCnt="6"/>
      <dgm:spPr>
        <a:blipFill>
          <a:blip xmlns:r="http://schemas.openxmlformats.org/officeDocument/2006/relationships" r:embed="rId6"/>
          <a:srcRect/>
          <a:stretch>
            <a:fillRect l="-30000" r="-30000"/>
          </a:stretch>
        </a:blipFill>
      </dgm:spPr>
    </dgm:pt>
  </dgm:ptLst>
  <dgm:cxnLst>
    <dgm:cxn modelId="{8D9ADE15-2C79-4950-95BA-B6B3783C1456}" type="presOf" srcId="{74B387F8-CF2A-4A0E-AB74-ED2DA24F275C}" destId="{83CDD912-33FE-44C9-A67F-DD5EF6C0D785}" srcOrd="0" destOrd="0" presId="urn:microsoft.com/office/officeart/2005/8/layout/pList2"/>
    <dgm:cxn modelId="{B2C27F2F-BD79-485A-8701-9B39EDACEC6A}" type="presOf" srcId="{4DAFDAB2-18CA-4B4F-8E75-941EF9DBFD5A}" destId="{69C4AB83-7F8D-41A7-AE7E-56212572C5ED}" srcOrd="0" destOrd="0" presId="urn:microsoft.com/office/officeart/2005/8/layout/pList2"/>
    <dgm:cxn modelId="{CBDE533E-4B97-486C-9D31-27173684F433}" type="presOf" srcId="{176A7246-36FD-4E95-958A-CF194E484B6A}" destId="{787CB85C-2FA3-4F08-AF20-E24B25DA2B40}" srcOrd="0" destOrd="0" presId="urn:microsoft.com/office/officeart/2005/8/layout/pList2"/>
    <dgm:cxn modelId="{7304C640-3F8D-483D-A45A-000DE9319B37}" type="presOf" srcId="{DB7C0932-1EAC-454C-8214-BB3D01CD3958}" destId="{94A1946D-A91A-4D9E-B0D2-7BFA17508FA3}" srcOrd="0" destOrd="0" presId="urn:microsoft.com/office/officeart/2005/8/layout/pList2"/>
    <dgm:cxn modelId="{6FEE2C5D-9288-46CA-8690-19A9C3FB53A1}" srcId="{F93482EE-5B30-4430-B920-B095F42A59E4}" destId="{4995B792-DA5E-4E49-9DE1-6CDF86A5C5A6}" srcOrd="1" destOrd="0" parTransId="{E220FB68-0597-4848-BA88-0B0BE3E0AB95}" sibTransId="{4DAFDAB2-18CA-4B4F-8E75-941EF9DBFD5A}"/>
    <dgm:cxn modelId="{8D396C6B-9E41-4195-AFBF-E7041FCCC1DB}" type="presOf" srcId="{2A53447C-C1D9-437B-8727-ED0DB41C9211}" destId="{144297AB-3E1E-4F86-B32F-BDCA65D343CE}" srcOrd="0" destOrd="0" presId="urn:microsoft.com/office/officeart/2005/8/layout/pList2"/>
    <dgm:cxn modelId="{23CACB7A-F446-4C47-8AB5-080EC9500B4F}" type="presOf" srcId="{5C8D9624-3368-4D79-9273-0F27AA9181CB}" destId="{62CAF4E9-4674-4483-9E0E-3522048725CE}" srcOrd="0" destOrd="0" presId="urn:microsoft.com/office/officeart/2005/8/layout/pList2"/>
    <dgm:cxn modelId="{17022D82-F605-4411-9DEC-C0C2A5FE7C38}" type="presOf" srcId="{D547C8DF-701A-42B4-9BAE-48FD9C19AB0F}" destId="{E4E209C7-8959-4974-A86F-94BEE1B08F17}" srcOrd="0" destOrd="0" presId="urn:microsoft.com/office/officeart/2005/8/layout/pList2"/>
    <dgm:cxn modelId="{64059E8E-31B8-4AFD-8193-98549BBC195B}" srcId="{F93482EE-5B30-4430-B920-B095F42A59E4}" destId="{2A53447C-C1D9-437B-8727-ED0DB41C9211}" srcOrd="3" destOrd="0" parTransId="{A130C87E-B1C0-4CA9-A93C-C4451F109817}" sibTransId="{77AF9F25-2E4D-467A-B559-13D370044A54}"/>
    <dgm:cxn modelId="{835BC1A5-D2C4-4817-B2FA-9B082F7AF372}" type="presOf" srcId="{4995B792-DA5E-4E49-9DE1-6CDF86A5C5A6}" destId="{CCDAA6D9-D087-463B-A2A8-FB4B7E3CB6BB}" srcOrd="0" destOrd="0" presId="urn:microsoft.com/office/officeart/2005/8/layout/pList2"/>
    <dgm:cxn modelId="{C4BF0CAB-7141-4252-B4E7-6C223FC41970}" type="presOf" srcId="{F93482EE-5B30-4430-B920-B095F42A59E4}" destId="{00D63227-211F-472A-BA9A-C01547536BC8}" srcOrd="0" destOrd="0" presId="urn:microsoft.com/office/officeart/2005/8/layout/pList2"/>
    <dgm:cxn modelId="{3D9DFEB0-46A0-4044-8A6B-18346480D0B0}" srcId="{F93482EE-5B30-4430-B920-B095F42A59E4}" destId="{176A7246-36FD-4E95-958A-CF194E484B6A}" srcOrd="5" destOrd="0" parTransId="{595082CC-0E40-4168-9FBB-35E0D764A274}" sibTransId="{FE61625D-01FF-437F-977F-051585E04854}"/>
    <dgm:cxn modelId="{3A734FBD-8A02-4AC7-92B3-2C9DCC0CE931}" type="presOf" srcId="{6BA82FAA-14E4-4BC7-9E71-9176569F0D48}" destId="{A4DBD9F0-CA19-48BE-829D-274CA6C24CFE}" srcOrd="0" destOrd="0" presId="urn:microsoft.com/office/officeart/2005/8/layout/pList2"/>
    <dgm:cxn modelId="{889D1FD8-042E-4298-ACEF-E6C7FA7E059B}" srcId="{F93482EE-5B30-4430-B920-B095F42A59E4}" destId="{74B387F8-CF2A-4A0E-AB74-ED2DA24F275C}" srcOrd="0" destOrd="0" parTransId="{3440ED14-4965-464A-BB8E-5FD01DF61422}" sibTransId="{6BA82FAA-14E4-4BC7-9E71-9176569F0D48}"/>
    <dgm:cxn modelId="{EE0D59E3-B575-4C34-81C3-0C38DB81A58E}" srcId="{F93482EE-5B30-4430-B920-B095F42A59E4}" destId="{5C8D9624-3368-4D79-9273-0F27AA9181CB}" srcOrd="2" destOrd="0" parTransId="{1B59D6E8-BFBD-45C5-A051-6AAC57104E4A}" sibTransId="{B5D3D3C8-0333-4331-BE22-5550429672E6}"/>
    <dgm:cxn modelId="{D36584E7-8187-44E2-8219-7DE773C79FDA}" type="presOf" srcId="{B5D3D3C8-0333-4331-BE22-5550429672E6}" destId="{1B897B51-DC25-4EDB-BB6B-7BD05413D6E2}" srcOrd="0" destOrd="0" presId="urn:microsoft.com/office/officeart/2005/8/layout/pList2"/>
    <dgm:cxn modelId="{17596CEC-AB27-4E6A-8C4E-79F84273CF86}" srcId="{F93482EE-5B30-4430-B920-B095F42A59E4}" destId="{D547C8DF-701A-42B4-9BAE-48FD9C19AB0F}" srcOrd="4" destOrd="0" parTransId="{93E453CC-FE6B-4699-83F3-9749C866A685}" sibTransId="{DB7C0932-1EAC-454C-8214-BB3D01CD3958}"/>
    <dgm:cxn modelId="{AFF765F0-6D45-4C97-9A00-C17506125916}" type="presOf" srcId="{77AF9F25-2E4D-467A-B559-13D370044A54}" destId="{E37012D9-2C0B-4900-B266-D22ABC14E9F7}" srcOrd="0" destOrd="0" presId="urn:microsoft.com/office/officeart/2005/8/layout/pList2"/>
    <dgm:cxn modelId="{5B854828-1040-4E3E-A5FC-03A0FFE69826}" type="presParOf" srcId="{00D63227-211F-472A-BA9A-C01547536BC8}" destId="{2051E6BA-1E7A-4A06-BA3D-83FEC7A12E9A}" srcOrd="0" destOrd="0" presId="urn:microsoft.com/office/officeart/2005/8/layout/pList2"/>
    <dgm:cxn modelId="{62A4680D-EA5B-4476-AD8B-D3BB5976837A}" type="presParOf" srcId="{00D63227-211F-472A-BA9A-C01547536BC8}" destId="{9E236629-AFBB-4C30-A6C1-73521E8D4F38}" srcOrd="1" destOrd="0" presId="urn:microsoft.com/office/officeart/2005/8/layout/pList2"/>
    <dgm:cxn modelId="{3272316A-2CCD-4FB9-BCD4-6F32808B6A3A}" type="presParOf" srcId="{9E236629-AFBB-4C30-A6C1-73521E8D4F38}" destId="{16AC735C-E96B-4A7B-B5B4-61E49F1FF8CC}" srcOrd="0" destOrd="0" presId="urn:microsoft.com/office/officeart/2005/8/layout/pList2"/>
    <dgm:cxn modelId="{F22E6AFB-DE50-46AB-981B-EC5D9D27AD01}" type="presParOf" srcId="{16AC735C-E96B-4A7B-B5B4-61E49F1FF8CC}" destId="{83CDD912-33FE-44C9-A67F-DD5EF6C0D785}" srcOrd="0" destOrd="0" presId="urn:microsoft.com/office/officeart/2005/8/layout/pList2"/>
    <dgm:cxn modelId="{1C6F948F-1CD9-4D9A-826F-696D54DA2488}" type="presParOf" srcId="{16AC735C-E96B-4A7B-B5B4-61E49F1FF8CC}" destId="{FDBDD58C-FD78-4835-9055-1E9B3DE03766}" srcOrd="1" destOrd="0" presId="urn:microsoft.com/office/officeart/2005/8/layout/pList2"/>
    <dgm:cxn modelId="{E79FB8E2-347E-4BB0-A6DC-ABB2399897F9}" type="presParOf" srcId="{16AC735C-E96B-4A7B-B5B4-61E49F1FF8CC}" destId="{EF58B4C1-574F-4EE7-89FB-EA5C5C39113F}" srcOrd="2" destOrd="0" presId="urn:microsoft.com/office/officeart/2005/8/layout/pList2"/>
    <dgm:cxn modelId="{0077F640-AE89-45EC-8D2A-0275E4EC387C}" type="presParOf" srcId="{9E236629-AFBB-4C30-A6C1-73521E8D4F38}" destId="{A4DBD9F0-CA19-48BE-829D-274CA6C24CFE}" srcOrd="1" destOrd="0" presId="urn:microsoft.com/office/officeart/2005/8/layout/pList2"/>
    <dgm:cxn modelId="{68EF3308-B426-489E-956E-1B55134FAB90}" type="presParOf" srcId="{9E236629-AFBB-4C30-A6C1-73521E8D4F38}" destId="{410A41C1-5851-4FEA-BF87-5F0DD3FFD81A}" srcOrd="2" destOrd="0" presId="urn:microsoft.com/office/officeart/2005/8/layout/pList2"/>
    <dgm:cxn modelId="{13852D53-5B48-4EC9-A48B-0E623266BB22}" type="presParOf" srcId="{410A41C1-5851-4FEA-BF87-5F0DD3FFD81A}" destId="{CCDAA6D9-D087-463B-A2A8-FB4B7E3CB6BB}" srcOrd="0" destOrd="0" presId="urn:microsoft.com/office/officeart/2005/8/layout/pList2"/>
    <dgm:cxn modelId="{21E762D0-7652-4376-A6F3-278E21580158}" type="presParOf" srcId="{410A41C1-5851-4FEA-BF87-5F0DD3FFD81A}" destId="{CFBF8763-BF43-4D38-AFB6-29FC749CE395}" srcOrd="1" destOrd="0" presId="urn:microsoft.com/office/officeart/2005/8/layout/pList2"/>
    <dgm:cxn modelId="{BF0D6781-64A8-4FAD-8CDD-DA12A8A67B37}" type="presParOf" srcId="{410A41C1-5851-4FEA-BF87-5F0DD3FFD81A}" destId="{9216F551-ABFD-4525-9603-2BC2320F5543}" srcOrd="2" destOrd="0" presId="urn:microsoft.com/office/officeart/2005/8/layout/pList2"/>
    <dgm:cxn modelId="{AB9F7022-7C25-4C9C-952F-60F3BE74015A}" type="presParOf" srcId="{9E236629-AFBB-4C30-A6C1-73521E8D4F38}" destId="{69C4AB83-7F8D-41A7-AE7E-56212572C5ED}" srcOrd="3" destOrd="0" presId="urn:microsoft.com/office/officeart/2005/8/layout/pList2"/>
    <dgm:cxn modelId="{E8716BED-1448-4B75-9EE4-650E3631B3AA}" type="presParOf" srcId="{9E236629-AFBB-4C30-A6C1-73521E8D4F38}" destId="{558DFCA6-0804-40DA-BA80-5BE6D8752491}" srcOrd="4" destOrd="0" presId="urn:microsoft.com/office/officeart/2005/8/layout/pList2"/>
    <dgm:cxn modelId="{1DBCC0E8-CAB3-4F56-824B-8753E86240E6}" type="presParOf" srcId="{558DFCA6-0804-40DA-BA80-5BE6D8752491}" destId="{62CAF4E9-4674-4483-9E0E-3522048725CE}" srcOrd="0" destOrd="0" presId="urn:microsoft.com/office/officeart/2005/8/layout/pList2"/>
    <dgm:cxn modelId="{FFAF2291-EA12-4C87-8D7E-09DAC23D5ACC}" type="presParOf" srcId="{558DFCA6-0804-40DA-BA80-5BE6D8752491}" destId="{50F80BC1-0275-42B6-AB8E-4D7B349A3390}" srcOrd="1" destOrd="0" presId="urn:microsoft.com/office/officeart/2005/8/layout/pList2"/>
    <dgm:cxn modelId="{440200CF-EB17-4779-8392-21B9B0CED4B3}" type="presParOf" srcId="{558DFCA6-0804-40DA-BA80-5BE6D8752491}" destId="{D3534602-2ED7-4CF7-B136-FBA1A0E21D81}" srcOrd="2" destOrd="0" presId="urn:microsoft.com/office/officeart/2005/8/layout/pList2"/>
    <dgm:cxn modelId="{DCE819A7-2439-4370-918F-DBAE4BF4DBE5}" type="presParOf" srcId="{9E236629-AFBB-4C30-A6C1-73521E8D4F38}" destId="{1B897B51-DC25-4EDB-BB6B-7BD05413D6E2}" srcOrd="5" destOrd="0" presId="urn:microsoft.com/office/officeart/2005/8/layout/pList2"/>
    <dgm:cxn modelId="{8457911D-78EB-4424-9E81-93E89BCD806C}" type="presParOf" srcId="{9E236629-AFBB-4C30-A6C1-73521E8D4F38}" destId="{E638B811-37AD-4168-A95C-118BA903DE0D}" srcOrd="6" destOrd="0" presId="urn:microsoft.com/office/officeart/2005/8/layout/pList2"/>
    <dgm:cxn modelId="{292F3631-FBCE-45C7-8DA4-DB94935AAE27}" type="presParOf" srcId="{E638B811-37AD-4168-A95C-118BA903DE0D}" destId="{144297AB-3E1E-4F86-B32F-BDCA65D343CE}" srcOrd="0" destOrd="0" presId="urn:microsoft.com/office/officeart/2005/8/layout/pList2"/>
    <dgm:cxn modelId="{B52A4AD5-7006-4815-95CA-CAAF0DE2E78A}" type="presParOf" srcId="{E638B811-37AD-4168-A95C-118BA903DE0D}" destId="{D80B32E6-C5C5-4BEA-9FD3-410A2145DAAB}" srcOrd="1" destOrd="0" presId="urn:microsoft.com/office/officeart/2005/8/layout/pList2"/>
    <dgm:cxn modelId="{20ABEF0A-03B6-4A70-9F24-8D4F189D4947}" type="presParOf" srcId="{E638B811-37AD-4168-A95C-118BA903DE0D}" destId="{5B7F2BE5-1A73-4815-BA2C-B0EEF1F6380A}" srcOrd="2" destOrd="0" presId="urn:microsoft.com/office/officeart/2005/8/layout/pList2"/>
    <dgm:cxn modelId="{6BAC360C-CD03-46B4-921F-20C974167CAA}" type="presParOf" srcId="{9E236629-AFBB-4C30-A6C1-73521E8D4F38}" destId="{E37012D9-2C0B-4900-B266-D22ABC14E9F7}" srcOrd="7" destOrd="0" presId="urn:microsoft.com/office/officeart/2005/8/layout/pList2"/>
    <dgm:cxn modelId="{881422C4-8965-4569-846C-D6D598BEBC1D}" type="presParOf" srcId="{9E236629-AFBB-4C30-A6C1-73521E8D4F38}" destId="{7438EDB6-1683-4DB3-99CF-9A30AFC2C2C9}" srcOrd="8" destOrd="0" presId="urn:microsoft.com/office/officeart/2005/8/layout/pList2"/>
    <dgm:cxn modelId="{77A83234-BBB8-4893-AADC-B61ADF7C6FFF}" type="presParOf" srcId="{7438EDB6-1683-4DB3-99CF-9A30AFC2C2C9}" destId="{E4E209C7-8959-4974-A86F-94BEE1B08F17}" srcOrd="0" destOrd="0" presId="urn:microsoft.com/office/officeart/2005/8/layout/pList2"/>
    <dgm:cxn modelId="{3E6AEDCA-1236-482A-A2E5-3DAE84D6507A}" type="presParOf" srcId="{7438EDB6-1683-4DB3-99CF-9A30AFC2C2C9}" destId="{069B5247-1C9B-4282-9791-729A45961A22}" srcOrd="1" destOrd="0" presId="urn:microsoft.com/office/officeart/2005/8/layout/pList2"/>
    <dgm:cxn modelId="{35D8363A-775F-41EC-A316-587ED8CFD01C}" type="presParOf" srcId="{7438EDB6-1683-4DB3-99CF-9A30AFC2C2C9}" destId="{92B96F45-671C-47A9-ACF0-B7398BFC9847}" srcOrd="2" destOrd="0" presId="urn:microsoft.com/office/officeart/2005/8/layout/pList2"/>
    <dgm:cxn modelId="{75E46DA3-D8E2-4BD1-A452-2A45D4B920CF}" type="presParOf" srcId="{9E236629-AFBB-4C30-A6C1-73521E8D4F38}" destId="{94A1946D-A91A-4D9E-B0D2-7BFA17508FA3}" srcOrd="9" destOrd="0" presId="urn:microsoft.com/office/officeart/2005/8/layout/pList2"/>
    <dgm:cxn modelId="{E2C7C51B-16DA-4D0F-AFC4-F01593810F71}" type="presParOf" srcId="{9E236629-AFBB-4C30-A6C1-73521E8D4F38}" destId="{17086D19-3C4E-474C-B0EF-A6B0D4061E96}" srcOrd="10" destOrd="0" presId="urn:microsoft.com/office/officeart/2005/8/layout/pList2"/>
    <dgm:cxn modelId="{15733EB0-DA32-4D03-A46E-6FD47B5D3FD7}" type="presParOf" srcId="{17086D19-3C4E-474C-B0EF-A6B0D4061E96}" destId="{787CB85C-2FA3-4F08-AF20-E24B25DA2B40}" srcOrd="0" destOrd="0" presId="urn:microsoft.com/office/officeart/2005/8/layout/pList2"/>
    <dgm:cxn modelId="{7924BE15-478B-40C1-80AF-EEF2B00764F2}" type="presParOf" srcId="{17086D19-3C4E-474C-B0EF-A6B0D4061E96}" destId="{0A55A279-52EC-4E83-8B47-F9F163F43C33}" srcOrd="1" destOrd="0" presId="urn:microsoft.com/office/officeart/2005/8/layout/pList2"/>
    <dgm:cxn modelId="{5CD18DE0-3A5A-4483-9829-AEEA372842B9}" type="presParOf" srcId="{17086D19-3C4E-474C-B0EF-A6B0D4061E96}" destId="{C260166C-B3FA-4FB7-9E46-42DAE3AB2A9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3482EE-5B30-4430-B920-B095F42A59E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B387F8-CF2A-4A0E-AB74-ED2DA24F275C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/>
            <a:t>Convene Expert Panel</a:t>
          </a:r>
        </a:p>
      </dgm:t>
    </dgm:pt>
    <dgm:pt modelId="{3440ED14-4965-464A-BB8E-5FD01DF61422}" type="parTrans" cxnId="{889D1FD8-042E-4298-ACEF-E6C7FA7E059B}">
      <dgm:prSet/>
      <dgm:spPr/>
      <dgm:t>
        <a:bodyPr/>
        <a:lstStyle/>
        <a:p>
          <a:endParaRPr lang="en-US"/>
        </a:p>
      </dgm:t>
    </dgm:pt>
    <dgm:pt modelId="{6BA82FAA-14E4-4BC7-9E71-9176569F0D48}" type="sibTrans" cxnId="{889D1FD8-042E-4298-ACEF-E6C7FA7E059B}">
      <dgm:prSet/>
      <dgm:spPr/>
      <dgm:t>
        <a:bodyPr/>
        <a:lstStyle/>
        <a:p>
          <a:endParaRPr lang="en-US"/>
        </a:p>
      </dgm:t>
    </dgm:pt>
    <dgm:pt modelId="{4995B792-DA5E-4E49-9DE1-6CDF86A5C5A6}">
      <dgm:prSet phldrT="[Text]" custT="1"/>
      <dgm:spPr/>
      <dgm:t>
        <a:bodyPr/>
        <a:lstStyle/>
        <a:p>
          <a:r>
            <a:rPr lang="en-US" sz="1600" dirty="0"/>
            <a:t>Use planning guide to adapt Caring Contacts</a:t>
          </a:r>
        </a:p>
      </dgm:t>
    </dgm:pt>
    <dgm:pt modelId="{E220FB68-0597-4848-BA88-0B0BE3E0AB95}" type="parTrans" cxnId="{6FEE2C5D-9288-46CA-8690-19A9C3FB53A1}">
      <dgm:prSet/>
      <dgm:spPr/>
      <dgm:t>
        <a:bodyPr/>
        <a:lstStyle/>
        <a:p>
          <a:endParaRPr lang="en-US"/>
        </a:p>
      </dgm:t>
    </dgm:pt>
    <dgm:pt modelId="{4DAFDAB2-18CA-4B4F-8E75-941EF9DBFD5A}" type="sibTrans" cxnId="{6FEE2C5D-9288-46CA-8690-19A9C3FB53A1}">
      <dgm:prSet/>
      <dgm:spPr/>
      <dgm:t>
        <a:bodyPr/>
        <a:lstStyle/>
        <a:p>
          <a:endParaRPr lang="en-US"/>
        </a:p>
      </dgm:t>
    </dgm:pt>
    <dgm:pt modelId="{5C8D9624-3368-4D79-9273-0F27AA9181CB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/>
            <a:t>Construct cohort of high-risk Veterans</a:t>
          </a:r>
        </a:p>
      </dgm:t>
    </dgm:pt>
    <dgm:pt modelId="{1B59D6E8-BFBD-45C5-A051-6AAC57104E4A}" type="parTrans" cxnId="{EE0D59E3-B575-4C34-81C3-0C38DB81A58E}">
      <dgm:prSet/>
      <dgm:spPr/>
      <dgm:t>
        <a:bodyPr/>
        <a:lstStyle/>
        <a:p>
          <a:endParaRPr lang="en-US"/>
        </a:p>
      </dgm:t>
    </dgm:pt>
    <dgm:pt modelId="{B5D3D3C8-0333-4331-BE22-5550429672E6}" type="sibTrans" cxnId="{EE0D59E3-B575-4C34-81C3-0C38DB81A58E}">
      <dgm:prSet/>
      <dgm:spPr/>
      <dgm:t>
        <a:bodyPr/>
        <a:lstStyle/>
        <a:p>
          <a:endParaRPr lang="en-US"/>
        </a:p>
      </dgm:t>
    </dgm:pt>
    <dgm:pt modelId="{2A53447C-C1D9-437B-8727-ED0DB41C921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/>
            <a:t>Develop data collection instrument and outcome measures </a:t>
          </a:r>
        </a:p>
      </dgm:t>
    </dgm:pt>
    <dgm:pt modelId="{A130C87E-B1C0-4CA9-A93C-C4451F109817}" type="parTrans" cxnId="{64059E8E-31B8-4AFD-8193-98549BBC195B}">
      <dgm:prSet/>
      <dgm:spPr/>
      <dgm:t>
        <a:bodyPr/>
        <a:lstStyle/>
        <a:p>
          <a:endParaRPr lang="en-US"/>
        </a:p>
      </dgm:t>
    </dgm:pt>
    <dgm:pt modelId="{77AF9F25-2E4D-467A-B559-13D370044A54}" type="sibTrans" cxnId="{64059E8E-31B8-4AFD-8193-98549BBC195B}">
      <dgm:prSet/>
      <dgm:spPr/>
      <dgm:t>
        <a:bodyPr/>
        <a:lstStyle/>
        <a:p>
          <a:endParaRPr lang="en-US"/>
        </a:p>
      </dgm:t>
    </dgm:pt>
    <dgm:pt modelId="{D547C8DF-701A-42B4-9BAE-48FD9C19AB0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/>
            <a:t>Create procedure for administrative data linkage </a:t>
          </a:r>
        </a:p>
      </dgm:t>
    </dgm:pt>
    <dgm:pt modelId="{93E453CC-FE6B-4699-83F3-9749C866A685}" type="parTrans" cxnId="{17596CEC-AB27-4E6A-8C4E-79F84273CF86}">
      <dgm:prSet/>
      <dgm:spPr/>
      <dgm:t>
        <a:bodyPr/>
        <a:lstStyle/>
        <a:p>
          <a:endParaRPr lang="en-US"/>
        </a:p>
      </dgm:t>
    </dgm:pt>
    <dgm:pt modelId="{DB7C0932-1EAC-454C-8214-BB3D01CD3958}" type="sibTrans" cxnId="{17596CEC-AB27-4E6A-8C4E-79F84273CF86}">
      <dgm:prSet/>
      <dgm:spPr/>
      <dgm:t>
        <a:bodyPr/>
        <a:lstStyle/>
        <a:p>
          <a:endParaRPr lang="en-US"/>
        </a:p>
      </dgm:t>
    </dgm:pt>
    <dgm:pt modelId="{176A7246-36FD-4E95-958A-CF194E484B6A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/>
            <a:t>Prepare IRB protocol and grant application for future RCT</a:t>
          </a:r>
        </a:p>
      </dgm:t>
    </dgm:pt>
    <dgm:pt modelId="{595082CC-0E40-4168-9FBB-35E0D764A274}" type="parTrans" cxnId="{3D9DFEB0-46A0-4044-8A6B-18346480D0B0}">
      <dgm:prSet/>
      <dgm:spPr/>
      <dgm:t>
        <a:bodyPr/>
        <a:lstStyle/>
        <a:p>
          <a:endParaRPr lang="en-US"/>
        </a:p>
      </dgm:t>
    </dgm:pt>
    <dgm:pt modelId="{FE61625D-01FF-437F-977F-051585E04854}" type="sibTrans" cxnId="{3D9DFEB0-46A0-4044-8A6B-18346480D0B0}">
      <dgm:prSet/>
      <dgm:spPr/>
      <dgm:t>
        <a:bodyPr/>
        <a:lstStyle/>
        <a:p>
          <a:endParaRPr lang="en-US"/>
        </a:p>
      </dgm:t>
    </dgm:pt>
    <dgm:pt modelId="{00D63227-211F-472A-BA9A-C01547536BC8}" type="pres">
      <dgm:prSet presAssocID="{F93482EE-5B30-4430-B920-B095F42A59E4}" presName="Name0" presStyleCnt="0">
        <dgm:presLayoutVars>
          <dgm:dir/>
          <dgm:resizeHandles val="exact"/>
        </dgm:presLayoutVars>
      </dgm:prSet>
      <dgm:spPr/>
    </dgm:pt>
    <dgm:pt modelId="{2051E6BA-1E7A-4A06-BA3D-83FEC7A12E9A}" type="pres">
      <dgm:prSet presAssocID="{F93482EE-5B30-4430-B920-B095F42A59E4}" presName="bkgdShp" presStyleLbl="alignAccFollowNode1" presStyleIdx="0" presStyleCnt="1" custLinFactNeighborX="427" custLinFactNeighborY="8658"/>
      <dgm:spPr/>
    </dgm:pt>
    <dgm:pt modelId="{9E236629-AFBB-4C30-A6C1-73521E8D4F38}" type="pres">
      <dgm:prSet presAssocID="{F93482EE-5B30-4430-B920-B095F42A59E4}" presName="linComp" presStyleCnt="0"/>
      <dgm:spPr/>
    </dgm:pt>
    <dgm:pt modelId="{16AC735C-E96B-4A7B-B5B4-61E49F1FF8CC}" type="pres">
      <dgm:prSet presAssocID="{74B387F8-CF2A-4A0E-AB74-ED2DA24F275C}" presName="compNode" presStyleCnt="0"/>
      <dgm:spPr/>
    </dgm:pt>
    <dgm:pt modelId="{83CDD912-33FE-44C9-A67F-DD5EF6C0D785}" type="pres">
      <dgm:prSet presAssocID="{74B387F8-CF2A-4A0E-AB74-ED2DA24F275C}" presName="node" presStyleLbl="node1" presStyleIdx="0" presStyleCnt="6">
        <dgm:presLayoutVars>
          <dgm:bulletEnabled val="1"/>
        </dgm:presLayoutVars>
      </dgm:prSet>
      <dgm:spPr/>
    </dgm:pt>
    <dgm:pt modelId="{FDBDD58C-FD78-4835-9055-1E9B3DE03766}" type="pres">
      <dgm:prSet presAssocID="{74B387F8-CF2A-4A0E-AB74-ED2DA24F275C}" presName="invisiNode" presStyleLbl="node1" presStyleIdx="0" presStyleCnt="6"/>
      <dgm:spPr/>
    </dgm:pt>
    <dgm:pt modelId="{EF58B4C1-574F-4EE7-89FB-EA5C5C39113F}" type="pres">
      <dgm:prSet presAssocID="{74B387F8-CF2A-4A0E-AB74-ED2DA24F275C}" presName="imagNode" presStyleLbl="fgImgPlace1" presStyleIdx="0" presStyleCnt="6"/>
      <dgm:spPr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A4DBD9F0-CA19-48BE-829D-274CA6C24CFE}" type="pres">
      <dgm:prSet presAssocID="{6BA82FAA-14E4-4BC7-9E71-9176569F0D48}" presName="sibTrans" presStyleLbl="sibTrans2D1" presStyleIdx="0" presStyleCnt="0"/>
      <dgm:spPr/>
    </dgm:pt>
    <dgm:pt modelId="{410A41C1-5851-4FEA-BF87-5F0DD3FFD81A}" type="pres">
      <dgm:prSet presAssocID="{4995B792-DA5E-4E49-9DE1-6CDF86A5C5A6}" presName="compNode" presStyleCnt="0"/>
      <dgm:spPr/>
    </dgm:pt>
    <dgm:pt modelId="{CCDAA6D9-D087-463B-A2A8-FB4B7E3CB6BB}" type="pres">
      <dgm:prSet presAssocID="{4995B792-DA5E-4E49-9DE1-6CDF86A5C5A6}" presName="node" presStyleLbl="node1" presStyleIdx="1" presStyleCnt="6">
        <dgm:presLayoutVars>
          <dgm:bulletEnabled val="1"/>
        </dgm:presLayoutVars>
      </dgm:prSet>
      <dgm:spPr/>
    </dgm:pt>
    <dgm:pt modelId="{CFBF8763-BF43-4D38-AFB6-29FC749CE395}" type="pres">
      <dgm:prSet presAssocID="{4995B792-DA5E-4E49-9DE1-6CDF86A5C5A6}" presName="invisiNode" presStyleLbl="node1" presStyleIdx="1" presStyleCnt="6"/>
      <dgm:spPr/>
    </dgm:pt>
    <dgm:pt modelId="{9216F551-ABFD-4525-9603-2BC2320F5543}" type="pres">
      <dgm:prSet presAssocID="{4995B792-DA5E-4E49-9DE1-6CDF86A5C5A6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69C4AB83-7F8D-41A7-AE7E-56212572C5ED}" type="pres">
      <dgm:prSet presAssocID="{4DAFDAB2-18CA-4B4F-8E75-941EF9DBFD5A}" presName="sibTrans" presStyleLbl="sibTrans2D1" presStyleIdx="0" presStyleCnt="0"/>
      <dgm:spPr/>
    </dgm:pt>
    <dgm:pt modelId="{558DFCA6-0804-40DA-BA80-5BE6D8752491}" type="pres">
      <dgm:prSet presAssocID="{5C8D9624-3368-4D79-9273-0F27AA9181CB}" presName="compNode" presStyleCnt="0"/>
      <dgm:spPr/>
    </dgm:pt>
    <dgm:pt modelId="{62CAF4E9-4674-4483-9E0E-3522048725CE}" type="pres">
      <dgm:prSet presAssocID="{5C8D9624-3368-4D79-9273-0F27AA9181CB}" presName="node" presStyleLbl="node1" presStyleIdx="2" presStyleCnt="6">
        <dgm:presLayoutVars>
          <dgm:bulletEnabled val="1"/>
        </dgm:presLayoutVars>
      </dgm:prSet>
      <dgm:spPr/>
    </dgm:pt>
    <dgm:pt modelId="{50F80BC1-0275-42B6-AB8E-4D7B349A3390}" type="pres">
      <dgm:prSet presAssocID="{5C8D9624-3368-4D79-9273-0F27AA9181CB}" presName="invisiNode" presStyleLbl="node1" presStyleIdx="2" presStyleCnt="6"/>
      <dgm:spPr/>
    </dgm:pt>
    <dgm:pt modelId="{D3534602-2ED7-4CF7-B136-FBA1A0E21D81}" type="pres">
      <dgm:prSet presAssocID="{5C8D9624-3368-4D79-9273-0F27AA9181CB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1B897B51-DC25-4EDB-BB6B-7BD05413D6E2}" type="pres">
      <dgm:prSet presAssocID="{B5D3D3C8-0333-4331-BE22-5550429672E6}" presName="sibTrans" presStyleLbl="sibTrans2D1" presStyleIdx="0" presStyleCnt="0"/>
      <dgm:spPr/>
    </dgm:pt>
    <dgm:pt modelId="{E638B811-37AD-4168-A95C-118BA903DE0D}" type="pres">
      <dgm:prSet presAssocID="{2A53447C-C1D9-437B-8727-ED0DB41C9211}" presName="compNode" presStyleCnt="0"/>
      <dgm:spPr/>
    </dgm:pt>
    <dgm:pt modelId="{144297AB-3E1E-4F86-B32F-BDCA65D343CE}" type="pres">
      <dgm:prSet presAssocID="{2A53447C-C1D9-437B-8727-ED0DB41C9211}" presName="node" presStyleLbl="node1" presStyleIdx="3" presStyleCnt="6">
        <dgm:presLayoutVars>
          <dgm:bulletEnabled val="1"/>
        </dgm:presLayoutVars>
      </dgm:prSet>
      <dgm:spPr/>
    </dgm:pt>
    <dgm:pt modelId="{D80B32E6-C5C5-4BEA-9FD3-410A2145DAAB}" type="pres">
      <dgm:prSet presAssocID="{2A53447C-C1D9-437B-8727-ED0DB41C9211}" presName="invisiNode" presStyleLbl="node1" presStyleIdx="3" presStyleCnt="6"/>
      <dgm:spPr/>
    </dgm:pt>
    <dgm:pt modelId="{5B7F2BE5-1A73-4815-BA2C-B0EEF1F6380A}" type="pres">
      <dgm:prSet presAssocID="{2A53447C-C1D9-437B-8727-ED0DB41C9211}" presName="imagNode" presStyleLbl="fgImgPlace1" presStyleIdx="3" presStyleCnt="6"/>
      <dgm:spPr>
        <a:blipFill>
          <a:blip xmlns:r="http://schemas.openxmlformats.org/officeDocument/2006/relationships" r:embed="rId4"/>
          <a:srcRect/>
          <a:stretch>
            <a:fillRect l="-6000" r="-6000"/>
          </a:stretch>
        </a:blipFill>
      </dgm:spPr>
    </dgm:pt>
    <dgm:pt modelId="{E37012D9-2C0B-4900-B266-D22ABC14E9F7}" type="pres">
      <dgm:prSet presAssocID="{77AF9F25-2E4D-467A-B559-13D370044A54}" presName="sibTrans" presStyleLbl="sibTrans2D1" presStyleIdx="0" presStyleCnt="0"/>
      <dgm:spPr/>
    </dgm:pt>
    <dgm:pt modelId="{7438EDB6-1683-4DB3-99CF-9A30AFC2C2C9}" type="pres">
      <dgm:prSet presAssocID="{D547C8DF-701A-42B4-9BAE-48FD9C19AB0F}" presName="compNode" presStyleCnt="0"/>
      <dgm:spPr/>
    </dgm:pt>
    <dgm:pt modelId="{E4E209C7-8959-4974-A86F-94BEE1B08F17}" type="pres">
      <dgm:prSet presAssocID="{D547C8DF-701A-42B4-9BAE-48FD9C19AB0F}" presName="node" presStyleLbl="node1" presStyleIdx="4" presStyleCnt="6">
        <dgm:presLayoutVars>
          <dgm:bulletEnabled val="1"/>
        </dgm:presLayoutVars>
      </dgm:prSet>
      <dgm:spPr/>
    </dgm:pt>
    <dgm:pt modelId="{069B5247-1C9B-4282-9791-729A45961A22}" type="pres">
      <dgm:prSet presAssocID="{D547C8DF-701A-42B4-9BAE-48FD9C19AB0F}" presName="invisiNode" presStyleLbl="node1" presStyleIdx="4" presStyleCnt="6"/>
      <dgm:spPr/>
    </dgm:pt>
    <dgm:pt modelId="{92B96F45-671C-47A9-ACF0-B7398BFC9847}" type="pres">
      <dgm:prSet presAssocID="{D547C8DF-701A-42B4-9BAE-48FD9C19AB0F}" presName="imagNode" presStyleLbl="fgImgPlace1" presStyleIdx="4" presStyleCnt="6"/>
      <dgm:spPr>
        <a:blipFill>
          <a:blip xmlns:r="http://schemas.openxmlformats.org/officeDocument/2006/relationships" r:embed="rId5"/>
          <a:srcRect/>
          <a:stretch>
            <a:fillRect l="-37000" r="-37000"/>
          </a:stretch>
        </a:blipFill>
      </dgm:spPr>
    </dgm:pt>
    <dgm:pt modelId="{94A1946D-A91A-4D9E-B0D2-7BFA17508FA3}" type="pres">
      <dgm:prSet presAssocID="{DB7C0932-1EAC-454C-8214-BB3D01CD3958}" presName="sibTrans" presStyleLbl="sibTrans2D1" presStyleIdx="0" presStyleCnt="0"/>
      <dgm:spPr/>
    </dgm:pt>
    <dgm:pt modelId="{17086D19-3C4E-474C-B0EF-A6B0D4061E96}" type="pres">
      <dgm:prSet presAssocID="{176A7246-36FD-4E95-958A-CF194E484B6A}" presName="compNode" presStyleCnt="0"/>
      <dgm:spPr/>
    </dgm:pt>
    <dgm:pt modelId="{787CB85C-2FA3-4F08-AF20-E24B25DA2B40}" type="pres">
      <dgm:prSet presAssocID="{176A7246-36FD-4E95-958A-CF194E484B6A}" presName="node" presStyleLbl="node1" presStyleIdx="5" presStyleCnt="6">
        <dgm:presLayoutVars>
          <dgm:bulletEnabled val="1"/>
        </dgm:presLayoutVars>
      </dgm:prSet>
      <dgm:spPr/>
    </dgm:pt>
    <dgm:pt modelId="{0A55A279-52EC-4E83-8B47-F9F163F43C33}" type="pres">
      <dgm:prSet presAssocID="{176A7246-36FD-4E95-958A-CF194E484B6A}" presName="invisiNode" presStyleLbl="node1" presStyleIdx="5" presStyleCnt="6"/>
      <dgm:spPr/>
    </dgm:pt>
    <dgm:pt modelId="{C260166C-B3FA-4FB7-9E46-42DAE3AB2A9C}" type="pres">
      <dgm:prSet presAssocID="{176A7246-36FD-4E95-958A-CF194E484B6A}" presName="imagNode" presStyleLbl="fgImgPlace1" presStyleIdx="5" presStyleCnt="6"/>
      <dgm:spPr>
        <a:blipFill>
          <a:blip xmlns:r="http://schemas.openxmlformats.org/officeDocument/2006/relationships" r:embed="rId6"/>
          <a:srcRect/>
          <a:stretch>
            <a:fillRect l="-30000" r="-30000"/>
          </a:stretch>
        </a:blipFill>
      </dgm:spPr>
    </dgm:pt>
  </dgm:ptLst>
  <dgm:cxnLst>
    <dgm:cxn modelId="{8D9ADE15-2C79-4950-95BA-B6B3783C1456}" type="presOf" srcId="{74B387F8-CF2A-4A0E-AB74-ED2DA24F275C}" destId="{83CDD912-33FE-44C9-A67F-DD5EF6C0D785}" srcOrd="0" destOrd="0" presId="urn:microsoft.com/office/officeart/2005/8/layout/pList2"/>
    <dgm:cxn modelId="{B2C27F2F-BD79-485A-8701-9B39EDACEC6A}" type="presOf" srcId="{4DAFDAB2-18CA-4B4F-8E75-941EF9DBFD5A}" destId="{69C4AB83-7F8D-41A7-AE7E-56212572C5ED}" srcOrd="0" destOrd="0" presId="urn:microsoft.com/office/officeart/2005/8/layout/pList2"/>
    <dgm:cxn modelId="{CBDE533E-4B97-486C-9D31-27173684F433}" type="presOf" srcId="{176A7246-36FD-4E95-958A-CF194E484B6A}" destId="{787CB85C-2FA3-4F08-AF20-E24B25DA2B40}" srcOrd="0" destOrd="0" presId="urn:microsoft.com/office/officeart/2005/8/layout/pList2"/>
    <dgm:cxn modelId="{7304C640-3F8D-483D-A45A-000DE9319B37}" type="presOf" srcId="{DB7C0932-1EAC-454C-8214-BB3D01CD3958}" destId="{94A1946D-A91A-4D9E-B0D2-7BFA17508FA3}" srcOrd="0" destOrd="0" presId="urn:microsoft.com/office/officeart/2005/8/layout/pList2"/>
    <dgm:cxn modelId="{6FEE2C5D-9288-46CA-8690-19A9C3FB53A1}" srcId="{F93482EE-5B30-4430-B920-B095F42A59E4}" destId="{4995B792-DA5E-4E49-9DE1-6CDF86A5C5A6}" srcOrd="1" destOrd="0" parTransId="{E220FB68-0597-4848-BA88-0B0BE3E0AB95}" sibTransId="{4DAFDAB2-18CA-4B4F-8E75-941EF9DBFD5A}"/>
    <dgm:cxn modelId="{8D396C6B-9E41-4195-AFBF-E7041FCCC1DB}" type="presOf" srcId="{2A53447C-C1D9-437B-8727-ED0DB41C9211}" destId="{144297AB-3E1E-4F86-B32F-BDCA65D343CE}" srcOrd="0" destOrd="0" presId="urn:microsoft.com/office/officeart/2005/8/layout/pList2"/>
    <dgm:cxn modelId="{23CACB7A-F446-4C47-8AB5-080EC9500B4F}" type="presOf" srcId="{5C8D9624-3368-4D79-9273-0F27AA9181CB}" destId="{62CAF4E9-4674-4483-9E0E-3522048725CE}" srcOrd="0" destOrd="0" presId="urn:microsoft.com/office/officeart/2005/8/layout/pList2"/>
    <dgm:cxn modelId="{17022D82-F605-4411-9DEC-C0C2A5FE7C38}" type="presOf" srcId="{D547C8DF-701A-42B4-9BAE-48FD9C19AB0F}" destId="{E4E209C7-8959-4974-A86F-94BEE1B08F17}" srcOrd="0" destOrd="0" presId="urn:microsoft.com/office/officeart/2005/8/layout/pList2"/>
    <dgm:cxn modelId="{64059E8E-31B8-4AFD-8193-98549BBC195B}" srcId="{F93482EE-5B30-4430-B920-B095F42A59E4}" destId="{2A53447C-C1D9-437B-8727-ED0DB41C9211}" srcOrd="3" destOrd="0" parTransId="{A130C87E-B1C0-4CA9-A93C-C4451F109817}" sibTransId="{77AF9F25-2E4D-467A-B559-13D370044A54}"/>
    <dgm:cxn modelId="{835BC1A5-D2C4-4817-B2FA-9B082F7AF372}" type="presOf" srcId="{4995B792-DA5E-4E49-9DE1-6CDF86A5C5A6}" destId="{CCDAA6D9-D087-463B-A2A8-FB4B7E3CB6BB}" srcOrd="0" destOrd="0" presId="urn:microsoft.com/office/officeart/2005/8/layout/pList2"/>
    <dgm:cxn modelId="{C4BF0CAB-7141-4252-B4E7-6C223FC41970}" type="presOf" srcId="{F93482EE-5B30-4430-B920-B095F42A59E4}" destId="{00D63227-211F-472A-BA9A-C01547536BC8}" srcOrd="0" destOrd="0" presId="urn:microsoft.com/office/officeart/2005/8/layout/pList2"/>
    <dgm:cxn modelId="{3D9DFEB0-46A0-4044-8A6B-18346480D0B0}" srcId="{F93482EE-5B30-4430-B920-B095F42A59E4}" destId="{176A7246-36FD-4E95-958A-CF194E484B6A}" srcOrd="5" destOrd="0" parTransId="{595082CC-0E40-4168-9FBB-35E0D764A274}" sibTransId="{FE61625D-01FF-437F-977F-051585E04854}"/>
    <dgm:cxn modelId="{3A734FBD-8A02-4AC7-92B3-2C9DCC0CE931}" type="presOf" srcId="{6BA82FAA-14E4-4BC7-9E71-9176569F0D48}" destId="{A4DBD9F0-CA19-48BE-829D-274CA6C24CFE}" srcOrd="0" destOrd="0" presId="urn:microsoft.com/office/officeart/2005/8/layout/pList2"/>
    <dgm:cxn modelId="{889D1FD8-042E-4298-ACEF-E6C7FA7E059B}" srcId="{F93482EE-5B30-4430-B920-B095F42A59E4}" destId="{74B387F8-CF2A-4A0E-AB74-ED2DA24F275C}" srcOrd="0" destOrd="0" parTransId="{3440ED14-4965-464A-BB8E-5FD01DF61422}" sibTransId="{6BA82FAA-14E4-4BC7-9E71-9176569F0D48}"/>
    <dgm:cxn modelId="{EE0D59E3-B575-4C34-81C3-0C38DB81A58E}" srcId="{F93482EE-5B30-4430-B920-B095F42A59E4}" destId="{5C8D9624-3368-4D79-9273-0F27AA9181CB}" srcOrd="2" destOrd="0" parTransId="{1B59D6E8-BFBD-45C5-A051-6AAC57104E4A}" sibTransId="{B5D3D3C8-0333-4331-BE22-5550429672E6}"/>
    <dgm:cxn modelId="{D36584E7-8187-44E2-8219-7DE773C79FDA}" type="presOf" srcId="{B5D3D3C8-0333-4331-BE22-5550429672E6}" destId="{1B897B51-DC25-4EDB-BB6B-7BD05413D6E2}" srcOrd="0" destOrd="0" presId="urn:microsoft.com/office/officeart/2005/8/layout/pList2"/>
    <dgm:cxn modelId="{17596CEC-AB27-4E6A-8C4E-79F84273CF86}" srcId="{F93482EE-5B30-4430-B920-B095F42A59E4}" destId="{D547C8DF-701A-42B4-9BAE-48FD9C19AB0F}" srcOrd="4" destOrd="0" parTransId="{93E453CC-FE6B-4699-83F3-9749C866A685}" sibTransId="{DB7C0932-1EAC-454C-8214-BB3D01CD3958}"/>
    <dgm:cxn modelId="{AFF765F0-6D45-4C97-9A00-C17506125916}" type="presOf" srcId="{77AF9F25-2E4D-467A-B559-13D370044A54}" destId="{E37012D9-2C0B-4900-B266-D22ABC14E9F7}" srcOrd="0" destOrd="0" presId="urn:microsoft.com/office/officeart/2005/8/layout/pList2"/>
    <dgm:cxn modelId="{5B854828-1040-4E3E-A5FC-03A0FFE69826}" type="presParOf" srcId="{00D63227-211F-472A-BA9A-C01547536BC8}" destId="{2051E6BA-1E7A-4A06-BA3D-83FEC7A12E9A}" srcOrd="0" destOrd="0" presId="urn:microsoft.com/office/officeart/2005/8/layout/pList2"/>
    <dgm:cxn modelId="{62A4680D-EA5B-4476-AD8B-D3BB5976837A}" type="presParOf" srcId="{00D63227-211F-472A-BA9A-C01547536BC8}" destId="{9E236629-AFBB-4C30-A6C1-73521E8D4F38}" srcOrd="1" destOrd="0" presId="urn:microsoft.com/office/officeart/2005/8/layout/pList2"/>
    <dgm:cxn modelId="{3272316A-2CCD-4FB9-BCD4-6F32808B6A3A}" type="presParOf" srcId="{9E236629-AFBB-4C30-A6C1-73521E8D4F38}" destId="{16AC735C-E96B-4A7B-B5B4-61E49F1FF8CC}" srcOrd="0" destOrd="0" presId="urn:microsoft.com/office/officeart/2005/8/layout/pList2"/>
    <dgm:cxn modelId="{F22E6AFB-DE50-46AB-981B-EC5D9D27AD01}" type="presParOf" srcId="{16AC735C-E96B-4A7B-B5B4-61E49F1FF8CC}" destId="{83CDD912-33FE-44C9-A67F-DD5EF6C0D785}" srcOrd="0" destOrd="0" presId="urn:microsoft.com/office/officeart/2005/8/layout/pList2"/>
    <dgm:cxn modelId="{1C6F948F-1CD9-4D9A-826F-696D54DA2488}" type="presParOf" srcId="{16AC735C-E96B-4A7B-B5B4-61E49F1FF8CC}" destId="{FDBDD58C-FD78-4835-9055-1E9B3DE03766}" srcOrd="1" destOrd="0" presId="urn:microsoft.com/office/officeart/2005/8/layout/pList2"/>
    <dgm:cxn modelId="{E79FB8E2-347E-4BB0-A6DC-ABB2399897F9}" type="presParOf" srcId="{16AC735C-E96B-4A7B-B5B4-61E49F1FF8CC}" destId="{EF58B4C1-574F-4EE7-89FB-EA5C5C39113F}" srcOrd="2" destOrd="0" presId="urn:microsoft.com/office/officeart/2005/8/layout/pList2"/>
    <dgm:cxn modelId="{0077F640-AE89-45EC-8D2A-0275E4EC387C}" type="presParOf" srcId="{9E236629-AFBB-4C30-A6C1-73521E8D4F38}" destId="{A4DBD9F0-CA19-48BE-829D-274CA6C24CFE}" srcOrd="1" destOrd="0" presId="urn:microsoft.com/office/officeart/2005/8/layout/pList2"/>
    <dgm:cxn modelId="{68EF3308-B426-489E-956E-1B55134FAB90}" type="presParOf" srcId="{9E236629-AFBB-4C30-A6C1-73521E8D4F38}" destId="{410A41C1-5851-4FEA-BF87-5F0DD3FFD81A}" srcOrd="2" destOrd="0" presId="urn:microsoft.com/office/officeart/2005/8/layout/pList2"/>
    <dgm:cxn modelId="{13852D53-5B48-4EC9-A48B-0E623266BB22}" type="presParOf" srcId="{410A41C1-5851-4FEA-BF87-5F0DD3FFD81A}" destId="{CCDAA6D9-D087-463B-A2A8-FB4B7E3CB6BB}" srcOrd="0" destOrd="0" presId="urn:microsoft.com/office/officeart/2005/8/layout/pList2"/>
    <dgm:cxn modelId="{21E762D0-7652-4376-A6F3-278E21580158}" type="presParOf" srcId="{410A41C1-5851-4FEA-BF87-5F0DD3FFD81A}" destId="{CFBF8763-BF43-4D38-AFB6-29FC749CE395}" srcOrd="1" destOrd="0" presId="urn:microsoft.com/office/officeart/2005/8/layout/pList2"/>
    <dgm:cxn modelId="{BF0D6781-64A8-4FAD-8CDD-DA12A8A67B37}" type="presParOf" srcId="{410A41C1-5851-4FEA-BF87-5F0DD3FFD81A}" destId="{9216F551-ABFD-4525-9603-2BC2320F5543}" srcOrd="2" destOrd="0" presId="urn:microsoft.com/office/officeart/2005/8/layout/pList2"/>
    <dgm:cxn modelId="{AB9F7022-7C25-4C9C-952F-60F3BE74015A}" type="presParOf" srcId="{9E236629-AFBB-4C30-A6C1-73521E8D4F38}" destId="{69C4AB83-7F8D-41A7-AE7E-56212572C5ED}" srcOrd="3" destOrd="0" presId="urn:microsoft.com/office/officeart/2005/8/layout/pList2"/>
    <dgm:cxn modelId="{E8716BED-1448-4B75-9EE4-650E3631B3AA}" type="presParOf" srcId="{9E236629-AFBB-4C30-A6C1-73521E8D4F38}" destId="{558DFCA6-0804-40DA-BA80-5BE6D8752491}" srcOrd="4" destOrd="0" presId="urn:microsoft.com/office/officeart/2005/8/layout/pList2"/>
    <dgm:cxn modelId="{1DBCC0E8-CAB3-4F56-824B-8753E86240E6}" type="presParOf" srcId="{558DFCA6-0804-40DA-BA80-5BE6D8752491}" destId="{62CAF4E9-4674-4483-9E0E-3522048725CE}" srcOrd="0" destOrd="0" presId="urn:microsoft.com/office/officeart/2005/8/layout/pList2"/>
    <dgm:cxn modelId="{FFAF2291-EA12-4C87-8D7E-09DAC23D5ACC}" type="presParOf" srcId="{558DFCA6-0804-40DA-BA80-5BE6D8752491}" destId="{50F80BC1-0275-42B6-AB8E-4D7B349A3390}" srcOrd="1" destOrd="0" presId="urn:microsoft.com/office/officeart/2005/8/layout/pList2"/>
    <dgm:cxn modelId="{440200CF-EB17-4779-8392-21B9B0CED4B3}" type="presParOf" srcId="{558DFCA6-0804-40DA-BA80-5BE6D8752491}" destId="{D3534602-2ED7-4CF7-B136-FBA1A0E21D81}" srcOrd="2" destOrd="0" presId="urn:microsoft.com/office/officeart/2005/8/layout/pList2"/>
    <dgm:cxn modelId="{DCE819A7-2439-4370-918F-DBAE4BF4DBE5}" type="presParOf" srcId="{9E236629-AFBB-4C30-A6C1-73521E8D4F38}" destId="{1B897B51-DC25-4EDB-BB6B-7BD05413D6E2}" srcOrd="5" destOrd="0" presId="urn:microsoft.com/office/officeart/2005/8/layout/pList2"/>
    <dgm:cxn modelId="{8457911D-78EB-4424-9E81-93E89BCD806C}" type="presParOf" srcId="{9E236629-AFBB-4C30-A6C1-73521E8D4F38}" destId="{E638B811-37AD-4168-A95C-118BA903DE0D}" srcOrd="6" destOrd="0" presId="urn:microsoft.com/office/officeart/2005/8/layout/pList2"/>
    <dgm:cxn modelId="{292F3631-FBCE-45C7-8DA4-DB94935AAE27}" type="presParOf" srcId="{E638B811-37AD-4168-A95C-118BA903DE0D}" destId="{144297AB-3E1E-4F86-B32F-BDCA65D343CE}" srcOrd="0" destOrd="0" presId="urn:microsoft.com/office/officeart/2005/8/layout/pList2"/>
    <dgm:cxn modelId="{B52A4AD5-7006-4815-95CA-CAAF0DE2E78A}" type="presParOf" srcId="{E638B811-37AD-4168-A95C-118BA903DE0D}" destId="{D80B32E6-C5C5-4BEA-9FD3-410A2145DAAB}" srcOrd="1" destOrd="0" presId="urn:microsoft.com/office/officeart/2005/8/layout/pList2"/>
    <dgm:cxn modelId="{20ABEF0A-03B6-4A70-9F24-8D4F189D4947}" type="presParOf" srcId="{E638B811-37AD-4168-A95C-118BA903DE0D}" destId="{5B7F2BE5-1A73-4815-BA2C-B0EEF1F6380A}" srcOrd="2" destOrd="0" presId="urn:microsoft.com/office/officeart/2005/8/layout/pList2"/>
    <dgm:cxn modelId="{6BAC360C-CD03-46B4-921F-20C974167CAA}" type="presParOf" srcId="{9E236629-AFBB-4C30-A6C1-73521E8D4F38}" destId="{E37012D9-2C0B-4900-B266-D22ABC14E9F7}" srcOrd="7" destOrd="0" presId="urn:microsoft.com/office/officeart/2005/8/layout/pList2"/>
    <dgm:cxn modelId="{881422C4-8965-4569-846C-D6D598BEBC1D}" type="presParOf" srcId="{9E236629-AFBB-4C30-A6C1-73521E8D4F38}" destId="{7438EDB6-1683-4DB3-99CF-9A30AFC2C2C9}" srcOrd="8" destOrd="0" presId="urn:microsoft.com/office/officeart/2005/8/layout/pList2"/>
    <dgm:cxn modelId="{77A83234-BBB8-4893-AADC-B61ADF7C6FFF}" type="presParOf" srcId="{7438EDB6-1683-4DB3-99CF-9A30AFC2C2C9}" destId="{E4E209C7-8959-4974-A86F-94BEE1B08F17}" srcOrd="0" destOrd="0" presId="urn:microsoft.com/office/officeart/2005/8/layout/pList2"/>
    <dgm:cxn modelId="{3E6AEDCA-1236-482A-A2E5-3DAE84D6507A}" type="presParOf" srcId="{7438EDB6-1683-4DB3-99CF-9A30AFC2C2C9}" destId="{069B5247-1C9B-4282-9791-729A45961A22}" srcOrd="1" destOrd="0" presId="urn:microsoft.com/office/officeart/2005/8/layout/pList2"/>
    <dgm:cxn modelId="{35D8363A-775F-41EC-A316-587ED8CFD01C}" type="presParOf" srcId="{7438EDB6-1683-4DB3-99CF-9A30AFC2C2C9}" destId="{92B96F45-671C-47A9-ACF0-B7398BFC9847}" srcOrd="2" destOrd="0" presId="urn:microsoft.com/office/officeart/2005/8/layout/pList2"/>
    <dgm:cxn modelId="{75E46DA3-D8E2-4BD1-A452-2A45D4B920CF}" type="presParOf" srcId="{9E236629-AFBB-4C30-A6C1-73521E8D4F38}" destId="{94A1946D-A91A-4D9E-B0D2-7BFA17508FA3}" srcOrd="9" destOrd="0" presId="urn:microsoft.com/office/officeart/2005/8/layout/pList2"/>
    <dgm:cxn modelId="{E2C7C51B-16DA-4D0F-AFC4-F01593810F71}" type="presParOf" srcId="{9E236629-AFBB-4C30-A6C1-73521E8D4F38}" destId="{17086D19-3C4E-474C-B0EF-A6B0D4061E96}" srcOrd="10" destOrd="0" presId="urn:microsoft.com/office/officeart/2005/8/layout/pList2"/>
    <dgm:cxn modelId="{15733EB0-DA32-4D03-A46E-6FD47B5D3FD7}" type="presParOf" srcId="{17086D19-3C4E-474C-B0EF-A6B0D4061E96}" destId="{787CB85C-2FA3-4F08-AF20-E24B25DA2B40}" srcOrd="0" destOrd="0" presId="urn:microsoft.com/office/officeart/2005/8/layout/pList2"/>
    <dgm:cxn modelId="{7924BE15-478B-40C1-80AF-EEF2B00764F2}" type="presParOf" srcId="{17086D19-3C4E-474C-B0EF-A6B0D4061E96}" destId="{0A55A279-52EC-4E83-8B47-F9F163F43C33}" srcOrd="1" destOrd="0" presId="urn:microsoft.com/office/officeart/2005/8/layout/pList2"/>
    <dgm:cxn modelId="{5CD18DE0-3A5A-4483-9829-AEEA372842B9}" type="presParOf" srcId="{17086D19-3C4E-474C-B0EF-A6B0D4061E96}" destId="{C260166C-B3FA-4FB7-9E46-42DAE3AB2A9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3482EE-5B30-4430-B920-B095F42A59E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B387F8-CF2A-4A0E-AB74-ED2DA24F275C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/>
            <a:t>Convene Expert Panel</a:t>
          </a:r>
        </a:p>
      </dgm:t>
    </dgm:pt>
    <dgm:pt modelId="{3440ED14-4965-464A-BB8E-5FD01DF61422}" type="parTrans" cxnId="{889D1FD8-042E-4298-ACEF-E6C7FA7E059B}">
      <dgm:prSet/>
      <dgm:spPr/>
      <dgm:t>
        <a:bodyPr/>
        <a:lstStyle/>
        <a:p>
          <a:endParaRPr lang="en-US"/>
        </a:p>
      </dgm:t>
    </dgm:pt>
    <dgm:pt modelId="{6BA82FAA-14E4-4BC7-9E71-9176569F0D48}" type="sibTrans" cxnId="{889D1FD8-042E-4298-ACEF-E6C7FA7E059B}">
      <dgm:prSet/>
      <dgm:spPr/>
      <dgm:t>
        <a:bodyPr/>
        <a:lstStyle/>
        <a:p>
          <a:endParaRPr lang="en-US"/>
        </a:p>
      </dgm:t>
    </dgm:pt>
    <dgm:pt modelId="{4995B792-DA5E-4E49-9DE1-6CDF86A5C5A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/>
            <a:t>Use planning guide to adapt Caring Contacts</a:t>
          </a:r>
        </a:p>
      </dgm:t>
    </dgm:pt>
    <dgm:pt modelId="{E220FB68-0597-4848-BA88-0B0BE3E0AB95}" type="parTrans" cxnId="{6FEE2C5D-9288-46CA-8690-19A9C3FB53A1}">
      <dgm:prSet/>
      <dgm:spPr/>
      <dgm:t>
        <a:bodyPr/>
        <a:lstStyle/>
        <a:p>
          <a:endParaRPr lang="en-US"/>
        </a:p>
      </dgm:t>
    </dgm:pt>
    <dgm:pt modelId="{4DAFDAB2-18CA-4B4F-8E75-941EF9DBFD5A}" type="sibTrans" cxnId="{6FEE2C5D-9288-46CA-8690-19A9C3FB53A1}">
      <dgm:prSet/>
      <dgm:spPr/>
      <dgm:t>
        <a:bodyPr/>
        <a:lstStyle/>
        <a:p>
          <a:endParaRPr lang="en-US"/>
        </a:p>
      </dgm:t>
    </dgm:pt>
    <dgm:pt modelId="{5C8D9624-3368-4D79-9273-0F27AA9181CB}">
      <dgm:prSet phldrT="[Text]" custT="1"/>
      <dgm:spPr/>
      <dgm:t>
        <a:bodyPr/>
        <a:lstStyle/>
        <a:p>
          <a:r>
            <a:rPr lang="en-US" sz="1600" dirty="0"/>
            <a:t>Construct cohort of high-risk Veterans</a:t>
          </a:r>
        </a:p>
      </dgm:t>
    </dgm:pt>
    <dgm:pt modelId="{1B59D6E8-BFBD-45C5-A051-6AAC57104E4A}" type="parTrans" cxnId="{EE0D59E3-B575-4C34-81C3-0C38DB81A58E}">
      <dgm:prSet/>
      <dgm:spPr/>
      <dgm:t>
        <a:bodyPr/>
        <a:lstStyle/>
        <a:p>
          <a:endParaRPr lang="en-US"/>
        </a:p>
      </dgm:t>
    </dgm:pt>
    <dgm:pt modelId="{B5D3D3C8-0333-4331-BE22-5550429672E6}" type="sibTrans" cxnId="{EE0D59E3-B575-4C34-81C3-0C38DB81A58E}">
      <dgm:prSet/>
      <dgm:spPr/>
      <dgm:t>
        <a:bodyPr/>
        <a:lstStyle/>
        <a:p>
          <a:endParaRPr lang="en-US"/>
        </a:p>
      </dgm:t>
    </dgm:pt>
    <dgm:pt modelId="{2A53447C-C1D9-437B-8727-ED0DB41C9211}">
      <dgm:prSet phldrT="[Text]" custT="1"/>
      <dgm:spPr/>
      <dgm:t>
        <a:bodyPr/>
        <a:lstStyle/>
        <a:p>
          <a:r>
            <a:rPr lang="en-US" sz="1600" dirty="0"/>
            <a:t>Develop data collection instrument and outcome measures </a:t>
          </a:r>
        </a:p>
      </dgm:t>
    </dgm:pt>
    <dgm:pt modelId="{A130C87E-B1C0-4CA9-A93C-C4451F109817}" type="parTrans" cxnId="{64059E8E-31B8-4AFD-8193-98549BBC195B}">
      <dgm:prSet/>
      <dgm:spPr/>
      <dgm:t>
        <a:bodyPr/>
        <a:lstStyle/>
        <a:p>
          <a:endParaRPr lang="en-US"/>
        </a:p>
      </dgm:t>
    </dgm:pt>
    <dgm:pt modelId="{77AF9F25-2E4D-467A-B559-13D370044A54}" type="sibTrans" cxnId="{64059E8E-31B8-4AFD-8193-98549BBC195B}">
      <dgm:prSet/>
      <dgm:spPr/>
      <dgm:t>
        <a:bodyPr/>
        <a:lstStyle/>
        <a:p>
          <a:endParaRPr lang="en-US"/>
        </a:p>
      </dgm:t>
    </dgm:pt>
    <dgm:pt modelId="{D547C8DF-701A-42B4-9BAE-48FD9C19AB0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/>
            <a:t>Create procedure for administrative data linkage </a:t>
          </a:r>
        </a:p>
      </dgm:t>
    </dgm:pt>
    <dgm:pt modelId="{93E453CC-FE6B-4699-83F3-9749C866A685}" type="parTrans" cxnId="{17596CEC-AB27-4E6A-8C4E-79F84273CF86}">
      <dgm:prSet/>
      <dgm:spPr/>
      <dgm:t>
        <a:bodyPr/>
        <a:lstStyle/>
        <a:p>
          <a:endParaRPr lang="en-US"/>
        </a:p>
      </dgm:t>
    </dgm:pt>
    <dgm:pt modelId="{DB7C0932-1EAC-454C-8214-BB3D01CD3958}" type="sibTrans" cxnId="{17596CEC-AB27-4E6A-8C4E-79F84273CF86}">
      <dgm:prSet/>
      <dgm:spPr/>
      <dgm:t>
        <a:bodyPr/>
        <a:lstStyle/>
        <a:p>
          <a:endParaRPr lang="en-US"/>
        </a:p>
      </dgm:t>
    </dgm:pt>
    <dgm:pt modelId="{176A7246-36FD-4E95-958A-CF194E484B6A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/>
            <a:t>Prepare IRB protocol and grant application for future RCT</a:t>
          </a:r>
        </a:p>
      </dgm:t>
    </dgm:pt>
    <dgm:pt modelId="{595082CC-0E40-4168-9FBB-35E0D764A274}" type="parTrans" cxnId="{3D9DFEB0-46A0-4044-8A6B-18346480D0B0}">
      <dgm:prSet/>
      <dgm:spPr/>
      <dgm:t>
        <a:bodyPr/>
        <a:lstStyle/>
        <a:p>
          <a:endParaRPr lang="en-US"/>
        </a:p>
      </dgm:t>
    </dgm:pt>
    <dgm:pt modelId="{FE61625D-01FF-437F-977F-051585E04854}" type="sibTrans" cxnId="{3D9DFEB0-46A0-4044-8A6B-18346480D0B0}">
      <dgm:prSet/>
      <dgm:spPr/>
      <dgm:t>
        <a:bodyPr/>
        <a:lstStyle/>
        <a:p>
          <a:endParaRPr lang="en-US"/>
        </a:p>
      </dgm:t>
    </dgm:pt>
    <dgm:pt modelId="{00D63227-211F-472A-BA9A-C01547536BC8}" type="pres">
      <dgm:prSet presAssocID="{F93482EE-5B30-4430-B920-B095F42A59E4}" presName="Name0" presStyleCnt="0">
        <dgm:presLayoutVars>
          <dgm:dir/>
          <dgm:resizeHandles val="exact"/>
        </dgm:presLayoutVars>
      </dgm:prSet>
      <dgm:spPr/>
    </dgm:pt>
    <dgm:pt modelId="{2051E6BA-1E7A-4A06-BA3D-83FEC7A12E9A}" type="pres">
      <dgm:prSet presAssocID="{F93482EE-5B30-4430-B920-B095F42A59E4}" presName="bkgdShp" presStyleLbl="alignAccFollowNode1" presStyleIdx="0" presStyleCnt="1" custLinFactNeighborX="427" custLinFactNeighborY="8658"/>
      <dgm:spPr/>
    </dgm:pt>
    <dgm:pt modelId="{9E236629-AFBB-4C30-A6C1-73521E8D4F38}" type="pres">
      <dgm:prSet presAssocID="{F93482EE-5B30-4430-B920-B095F42A59E4}" presName="linComp" presStyleCnt="0"/>
      <dgm:spPr/>
    </dgm:pt>
    <dgm:pt modelId="{16AC735C-E96B-4A7B-B5B4-61E49F1FF8CC}" type="pres">
      <dgm:prSet presAssocID="{74B387F8-CF2A-4A0E-AB74-ED2DA24F275C}" presName="compNode" presStyleCnt="0"/>
      <dgm:spPr/>
    </dgm:pt>
    <dgm:pt modelId="{83CDD912-33FE-44C9-A67F-DD5EF6C0D785}" type="pres">
      <dgm:prSet presAssocID="{74B387F8-CF2A-4A0E-AB74-ED2DA24F275C}" presName="node" presStyleLbl="node1" presStyleIdx="0" presStyleCnt="6">
        <dgm:presLayoutVars>
          <dgm:bulletEnabled val="1"/>
        </dgm:presLayoutVars>
      </dgm:prSet>
      <dgm:spPr/>
    </dgm:pt>
    <dgm:pt modelId="{FDBDD58C-FD78-4835-9055-1E9B3DE03766}" type="pres">
      <dgm:prSet presAssocID="{74B387F8-CF2A-4A0E-AB74-ED2DA24F275C}" presName="invisiNode" presStyleLbl="node1" presStyleIdx="0" presStyleCnt="6"/>
      <dgm:spPr/>
    </dgm:pt>
    <dgm:pt modelId="{EF58B4C1-574F-4EE7-89FB-EA5C5C39113F}" type="pres">
      <dgm:prSet presAssocID="{74B387F8-CF2A-4A0E-AB74-ED2DA24F275C}" presName="imagNode" presStyleLbl="fgImgPlace1" presStyleIdx="0" presStyleCnt="6"/>
      <dgm:spPr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A4DBD9F0-CA19-48BE-829D-274CA6C24CFE}" type="pres">
      <dgm:prSet presAssocID="{6BA82FAA-14E4-4BC7-9E71-9176569F0D48}" presName="sibTrans" presStyleLbl="sibTrans2D1" presStyleIdx="0" presStyleCnt="0"/>
      <dgm:spPr/>
    </dgm:pt>
    <dgm:pt modelId="{410A41C1-5851-4FEA-BF87-5F0DD3FFD81A}" type="pres">
      <dgm:prSet presAssocID="{4995B792-DA5E-4E49-9DE1-6CDF86A5C5A6}" presName="compNode" presStyleCnt="0"/>
      <dgm:spPr/>
    </dgm:pt>
    <dgm:pt modelId="{CCDAA6D9-D087-463B-A2A8-FB4B7E3CB6BB}" type="pres">
      <dgm:prSet presAssocID="{4995B792-DA5E-4E49-9DE1-6CDF86A5C5A6}" presName="node" presStyleLbl="node1" presStyleIdx="1" presStyleCnt="6">
        <dgm:presLayoutVars>
          <dgm:bulletEnabled val="1"/>
        </dgm:presLayoutVars>
      </dgm:prSet>
      <dgm:spPr/>
    </dgm:pt>
    <dgm:pt modelId="{CFBF8763-BF43-4D38-AFB6-29FC749CE395}" type="pres">
      <dgm:prSet presAssocID="{4995B792-DA5E-4E49-9DE1-6CDF86A5C5A6}" presName="invisiNode" presStyleLbl="node1" presStyleIdx="1" presStyleCnt="6"/>
      <dgm:spPr/>
    </dgm:pt>
    <dgm:pt modelId="{9216F551-ABFD-4525-9603-2BC2320F5543}" type="pres">
      <dgm:prSet presAssocID="{4995B792-DA5E-4E49-9DE1-6CDF86A5C5A6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69C4AB83-7F8D-41A7-AE7E-56212572C5ED}" type="pres">
      <dgm:prSet presAssocID="{4DAFDAB2-18CA-4B4F-8E75-941EF9DBFD5A}" presName="sibTrans" presStyleLbl="sibTrans2D1" presStyleIdx="0" presStyleCnt="0"/>
      <dgm:spPr/>
    </dgm:pt>
    <dgm:pt modelId="{558DFCA6-0804-40DA-BA80-5BE6D8752491}" type="pres">
      <dgm:prSet presAssocID="{5C8D9624-3368-4D79-9273-0F27AA9181CB}" presName="compNode" presStyleCnt="0"/>
      <dgm:spPr/>
    </dgm:pt>
    <dgm:pt modelId="{62CAF4E9-4674-4483-9E0E-3522048725CE}" type="pres">
      <dgm:prSet presAssocID="{5C8D9624-3368-4D79-9273-0F27AA9181CB}" presName="node" presStyleLbl="node1" presStyleIdx="2" presStyleCnt="6">
        <dgm:presLayoutVars>
          <dgm:bulletEnabled val="1"/>
        </dgm:presLayoutVars>
      </dgm:prSet>
      <dgm:spPr/>
    </dgm:pt>
    <dgm:pt modelId="{50F80BC1-0275-42B6-AB8E-4D7B349A3390}" type="pres">
      <dgm:prSet presAssocID="{5C8D9624-3368-4D79-9273-0F27AA9181CB}" presName="invisiNode" presStyleLbl="node1" presStyleIdx="2" presStyleCnt="6"/>
      <dgm:spPr/>
    </dgm:pt>
    <dgm:pt modelId="{D3534602-2ED7-4CF7-B136-FBA1A0E21D81}" type="pres">
      <dgm:prSet presAssocID="{5C8D9624-3368-4D79-9273-0F27AA9181CB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1B897B51-DC25-4EDB-BB6B-7BD05413D6E2}" type="pres">
      <dgm:prSet presAssocID="{B5D3D3C8-0333-4331-BE22-5550429672E6}" presName="sibTrans" presStyleLbl="sibTrans2D1" presStyleIdx="0" presStyleCnt="0"/>
      <dgm:spPr/>
    </dgm:pt>
    <dgm:pt modelId="{E638B811-37AD-4168-A95C-118BA903DE0D}" type="pres">
      <dgm:prSet presAssocID="{2A53447C-C1D9-437B-8727-ED0DB41C9211}" presName="compNode" presStyleCnt="0"/>
      <dgm:spPr/>
    </dgm:pt>
    <dgm:pt modelId="{144297AB-3E1E-4F86-B32F-BDCA65D343CE}" type="pres">
      <dgm:prSet presAssocID="{2A53447C-C1D9-437B-8727-ED0DB41C9211}" presName="node" presStyleLbl="node1" presStyleIdx="3" presStyleCnt="6">
        <dgm:presLayoutVars>
          <dgm:bulletEnabled val="1"/>
        </dgm:presLayoutVars>
      </dgm:prSet>
      <dgm:spPr/>
    </dgm:pt>
    <dgm:pt modelId="{D80B32E6-C5C5-4BEA-9FD3-410A2145DAAB}" type="pres">
      <dgm:prSet presAssocID="{2A53447C-C1D9-437B-8727-ED0DB41C9211}" presName="invisiNode" presStyleLbl="node1" presStyleIdx="3" presStyleCnt="6"/>
      <dgm:spPr/>
    </dgm:pt>
    <dgm:pt modelId="{5B7F2BE5-1A73-4815-BA2C-B0EEF1F6380A}" type="pres">
      <dgm:prSet presAssocID="{2A53447C-C1D9-437B-8727-ED0DB41C9211}" presName="imagNode" presStyleLbl="fgImgPlace1" presStyleIdx="3" presStyleCnt="6"/>
      <dgm:spPr>
        <a:blipFill>
          <a:blip xmlns:r="http://schemas.openxmlformats.org/officeDocument/2006/relationships" r:embed="rId4"/>
          <a:srcRect/>
          <a:stretch>
            <a:fillRect l="-6000" r="-6000"/>
          </a:stretch>
        </a:blipFill>
      </dgm:spPr>
    </dgm:pt>
    <dgm:pt modelId="{E37012D9-2C0B-4900-B266-D22ABC14E9F7}" type="pres">
      <dgm:prSet presAssocID="{77AF9F25-2E4D-467A-B559-13D370044A54}" presName="sibTrans" presStyleLbl="sibTrans2D1" presStyleIdx="0" presStyleCnt="0"/>
      <dgm:spPr/>
    </dgm:pt>
    <dgm:pt modelId="{7438EDB6-1683-4DB3-99CF-9A30AFC2C2C9}" type="pres">
      <dgm:prSet presAssocID="{D547C8DF-701A-42B4-9BAE-48FD9C19AB0F}" presName="compNode" presStyleCnt="0"/>
      <dgm:spPr/>
    </dgm:pt>
    <dgm:pt modelId="{E4E209C7-8959-4974-A86F-94BEE1B08F17}" type="pres">
      <dgm:prSet presAssocID="{D547C8DF-701A-42B4-9BAE-48FD9C19AB0F}" presName="node" presStyleLbl="node1" presStyleIdx="4" presStyleCnt="6">
        <dgm:presLayoutVars>
          <dgm:bulletEnabled val="1"/>
        </dgm:presLayoutVars>
      </dgm:prSet>
      <dgm:spPr/>
    </dgm:pt>
    <dgm:pt modelId="{069B5247-1C9B-4282-9791-729A45961A22}" type="pres">
      <dgm:prSet presAssocID="{D547C8DF-701A-42B4-9BAE-48FD9C19AB0F}" presName="invisiNode" presStyleLbl="node1" presStyleIdx="4" presStyleCnt="6"/>
      <dgm:spPr/>
    </dgm:pt>
    <dgm:pt modelId="{92B96F45-671C-47A9-ACF0-B7398BFC9847}" type="pres">
      <dgm:prSet presAssocID="{D547C8DF-701A-42B4-9BAE-48FD9C19AB0F}" presName="imagNode" presStyleLbl="fgImgPlace1" presStyleIdx="4" presStyleCnt="6"/>
      <dgm:spPr>
        <a:blipFill>
          <a:blip xmlns:r="http://schemas.openxmlformats.org/officeDocument/2006/relationships" r:embed="rId5"/>
          <a:srcRect/>
          <a:stretch>
            <a:fillRect l="-37000" r="-37000"/>
          </a:stretch>
        </a:blipFill>
      </dgm:spPr>
    </dgm:pt>
    <dgm:pt modelId="{94A1946D-A91A-4D9E-B0D2-7BFA17508FA3}" type="pres">
      <dgm:prSet presAssocID="{DB7C0932-1EAC-454C-8214-BB3D01CD3958}" presName="sibTrans" presStyleLbl="sibTrans2D1" presStyleIdx="0" presStyleCnt="0"/>
      <dgm:spPr/>
    </dgm:pt>
    <dgm:pt modelId="{17086D19-3C4E-474C-B0EF-A6B0D4061E96}" type="pres">
      <dgm:prSet presAssocID="{176A7246-36FD-4E95-958A-CF194E484B6A}" presName="compNode" presStyleCnt="0"/>
      <dgm:spPr/>
    </dgm:pt>
    <dgm:pt modelId="{787CB85C-2FA3-4F08-AF20-E24B25DA2B40}" type="pres">
      <dgm:prSet presAssocID="{176A7246-36FD-4E95-958A-CF194E484B6A}" presName="node" presStyleLbl="node1" presStyleIdx="5" presStyleCnt="6">
        <dgm:presLayoutVars>
          <dgm:bulletEnabled val="1"/>
        </dgm:presLayoutVars>
      </dgm:prSet>
      <dgm:spPr/>
    </dgm:pt>
    <dgm:pt modelId="{0A55A279-52EC-4E83-8B47-F9F163F43C33}" type="pres">
      <dgm:prSet presAssocID="{176A7246-36FD-4E95-958A-CF194E484B6A}" presName="invisiNode" presStyleLbl="node1" presStyleIdx="5" presStyleCnt="6"/>
      <dgm:spPr/>
    </dgm:pt>
    <dgm:pt modelId="{C260166C-B3FA-4FB7-9E46-42DAE3AB2A9C}" type="pres">
      <dgm:prSet presAssocID="{176A7246-36FD-4E95-958A-CF194E484B6A}" presName="imagNode" presStyleLbl="fgImgPlace1" presStyleIdx="5" presStyleCnt="6"/>
      <dgm:spPr>
        <a:blipFill>
          <a:blip xmlns:r="http://schemas.openxmlformats.org/officeDocument/2006/relationships" r:embed="rId6"/>
          <a:srcRect/>
          <a:stretch>
            <a:fillRect l="-30000" r="-30000"/>
          </a:stretch>
        </a:blipFill>
      </dgm:spPr>
    </dgm:pt>
  </dgm:ptLst>
  <dgm:cxnLst>
    <dgm:cxn modelId="{8D9ADE15-2C79-4950-95BA-B6B3783C1456}" type="presOf" srcId="{74B387F8-CF2A-4A0E-AB74-ED2DA24F275C}" destId="{83CDD912-33FE-44C9-A67F-DD5EF6C0D785}" srcOrd="0" destOrd="0" presId="urn:microsoft.com/office/officeart/2005/8/layout/pList2"/>
    <dgm:cxn modelId="{B2C27F2F-BD79-485A-8701-9B39EDACEC6A}" type="presOf" srcId="{4DAFDAB2-18CA-4B4F-8E75-941EF9DBFD5A}" destId="{69C4AB83-7F8D-41A7-AE7E-56212572C5ED}" srcOrd="0" destOrd="0" presId="urn:microsoft.com/office/officeart/2005/8/layout/pList2"/>
    <dgm:cxn modelId="{CBDE533E-4B97-486C-9D31-27173684F433}" type="presOf" srcId="{176A7246-36FD-4E95-958A-CF194E484B6A}" destId="{787CB85C-2FA3-4F08-AF20-E24B25DA2B40}" srcOrd="0" destOrd="0" presId="urn:microsoft.com/office/officeart/2005/8/layout/pList2"/>
    <dgm:cxn modelId="{7304C640-3F8D-483D-A45A-000DE9319B37}" type="presOf" srcId="{DB7C0932-1EAC-454C-8214-BB3D01CD3958}" destId="{94A1946D-A91A-4D9E-B0D2-7BFA17508FA3}" srcOrd="0" destOrd="0" presId="urn:microsoft.com/office/officeart/2005/8/layout/pList2"/>
    <dgm:cxn modelId="{6FEE2C5D-9288-46CA-8690-19A9C3FB53A1}" srcId="{F93482EE-5B30-4430-B920-B095F42A59E4}" destId="{4995B792-DA5E-4E49-9DE1-6CDF86A5C5A6}" srcOrd="1" destOrd="0" parTransId="{E220FB68-0597-4848-BA88-0B0BE3E0AB95}" sibTransId="{4DAFDAB2-18CA-4B4F-8E75-941EF9DBFD5A}"/>
    <dgm:cxn modelId="{8D396C6B-9E41-4195-AFBF-E7041FCCC1DB}" type="presOf" srcId="{2A53447C-C1D9-437B-8727-ED0DB41C9211}" destId="{144297AB-3E1E-4F86-B32F-BDCA65D343CE}" srcOrd="0" destOrd="0" presId="urn:microsoft.com/office/officeart/2005/8/layout/pList2"/>
    <dgm:cxn modelId="{23CACB7A-F446-4C47-8AB5-080EC9500B4F}" type="presOf" srcId="{5C8D9624-3368-4D79-9273-0F27AA9181CB}" destId="{62CAF4E9-4674-4483-9E0E-3522048725CE}" srcOrd="0" destOrd="0" presId="urn:microsoft.com/office/officeart/2005/8/layout/pList2"/>
    <dgm:cxn modelId="{17022D82-F605-4411-9DEC-C0C2A5FE7C38}" type="presOf" srcId="{D547C8DF-701A-42B4-9BAE-48FD9C19AB0F}" destId="{E4E209C7-8959-4974-A86F-94BEE1B08F17}" srcOrd="0" destOrd="0" presId="urn:microsoft.com/office/officeart/2005/8/layout/pList2"/>
    <dgm:cxn modelId="{64059E8E-31B8-4AFD-8193-98549BBC195B}" srcId="{F93482EE-5B30-4430-B920-B095F42A59E4}" destId="{2A53447C-C1D9-437B-8727-ED0DB41C9211}" srcOrd="3" destOrd="0" parTransId="{A130C87E-B1C0-4CA9-A93C-C4451F109817}" sibTransId="{77AF9F25-2E4D-467A-B559-13D370044A54}"/>
    <dgm:cxn modelId="{835BC1A5-D2C4-4817-B2FA-9B082F7AF372}" type="presOf" srcId="{4995B792-DA5E-4E49-9DE1-6CDF86A5C5A6}" destId="{CCDAA6D9-D087-463B-A2A8-FB4B7E3CB6BB}" srcOrd="0" destOrd="0" presId="urn:microsoft.com/office/officeart/2005/8/layout/pList2"/>
    <dgm:cxn modelId="{C4BF0CAB-7141-4252-B4E7-6C223FC41970}" type="presOf" srcId="{F93482EE-5B30-4430-B920-B095F42A59E4}" destId="{00D63227-211F-472A-BA9A-C01547536BC8}" srcOrd="0" destOrd="0" presId="urn:microsoft.com/office/officeart/2005/8/layout/pList2"/>
    <dgm:cxn modelId="{3D9DFEB0-46A0-4044-8A6B-18346480D0B0}" srcId="{F93482EE-5B30-4430-B920-B095F42A59E4}" destId="{176A7246-36FD-4E95-958A-CF194E484B6A}" srcOrd="5" destOrd="0" parTransId="{595082CC-0E40-4168-9FBB-35E0D764A274}" sibTransId="{FE61625D-01FF-437F-977F-051585E04854}"/>
    <dgm:cxn modelId="{3A734FBD-8A02-4AC7-92B3-2C9DCC0CE931}" type="presOf" srcId="{6BA82FAA-14E4-4BC7-9E71-9176569F0D48}" destId="{A4DBD9F0-CA19-48BE-829D-274CA6C24CFE}" srcOrd="0" destOrd="0" presId="urn:microsoft.com/office/officeart/2005/8/layout/pList2"/>
    <dgm:cxn modelId="{889D1FD8-042E-4298-ACEF-E6C7FA7E059B}" srcId="{F93482EE-5B30-4430-B920-B095F42A59E4}" destId="{74B387F8-CF2A-4A0E-AB74-ED2DA24F275C}" srcOrd="0" destOrd="0" parTransId="{3440ED14-4965-464A-BB8E-5FD01DF61422}" sibTransId="{6BA82FAA-14E4-4BC7-9E71-9176569F0D48}"/>
    <dgm:cxn modelId="{EE0D59E3-B575-4C34-81C3-0C38DB81A58E}" srcId="{F93482EE-5B30-4430-B920-B095F42A59E4}" destId="{5C8D9624-3368-4D79-9273-0F27AA9181CB}" srcOrd="2" destOrd="0" parTransId="{1B59D6E8-BFBD-45C5-A051-6AAC57104E4A}" sibTransId="{B5D3D3C8-0333-4331-BE22-5550429672E6}"/>
    <dgm:cxn modelId="{D36584E7-8187-44E2-8219-7DE773C79FDA}" type="presOf" srcId="{B5D3D3C8-0333-4331-BE22-5550429672E6}" destId="{1B897B51-DC25-4EDB-BB6B-7BD05413D6E2}" srcOrd="0" destOrd="0" presId="urn:microsoft.com/office/officeart/2005/8/layout/pList2"/>
    <dgm:cxn modelId="{17596CEC-AB27-4E6A-8C4E-79F84273CF86}" srcId="{F93482EE-5B30-4430-B920-B095F42A59E4}" destId="{D547C8DF-701A-42B4-9BAE-48FD9C19AB0F}" srcOrd="4" destOrd="0" parTransId="{93E453CC-FE6B-4699-83F3-9749C866A685}" sibTransId="{DB7C0932-1EAC-454C-8214-BB3D01CD3958}"/>
    <dgm:cxn modelId="{AFF765F0-6D45-4C97-9A00-C17506125916}" type="presOf" srcId="{77AF9F25-2E4D-467A-B559-13D370044A54}" destId="{E37012D9-2C0B-4900-B266-D22ABC14E9F7}" srcOrd="0" destOrd="0" presId="urn:microsoft.com/office/officeart/2005/8/layout/pList2"/>
    <dgm:cxn modelId="{5B854828-1040-4E3E-A5FC-03A0FFE69826}" type="presParOf" srcId="{00D63227-211F-472A-BA9A-C01547536BC8}" destId="{2051E6BA-1E7A-4A06-BA3D-83FEC7A12E9A}" srcOrd="0" destOrd="0" presId="urn:microsoft.com/office/officeart/2005/8/layout/pList2"/>
    <dgm:cxn modelId="{62A4680D-EA5B-4476-AD8B-D3BB5976837A}" type="presParOf" srcId="{00D63227-211F-472A-BA9A-C01547536BC8}" destId="{9E236629-AFBB-4C30-A6C1-73521E8D4F38}" srcOrd="1" destOrd="0" presId="urn:microsoft.com/office/officeart/2005/8/layout/pList2"/>
    <dgm:cxn modelId="{3272316A-2CCD-4FB9-BCD4-6F32808B6A3A}" type="presParOf" srcId="{9E236629-AFBB-4C30-A6C1-73521E8D4F38}" destId="{16AC735C-E96B-4A7B-B5B4-61E49F1FF8CC}" srcOrd="0" destOrd="0" presId="urn:microsoft.com/office/officeart/2005/8/layout/pList2"/>
    <dgm:cxn modelId="{F22E6AFB-DE50-46AB-981B-EC5D9D27AD01}" type="presParOf" srcId="{16AC735C-E96B-4A7B-B5B4-61E49F1FF8CC}" destId="{83CDD912-33FE-44C9-A67F-DD5EF6C0D785}" srcOrd="0" destOrd="0" presId="urn:microsoft.com/office/officeart/2005/8/layout/pList2"/>
    <dgm:cxn modelId="{1C6F948F-1CD9-4D9A-826F-696D54DA2488}" type="presParOf" srcId="{16AC735C-E96B-4A7B-B5B4-61E49F1FF8CC}" destId="{FDBDD58C-FD78-4835-9055-1E9B3DE03766}" srcOrd="1" destOrd="0" presId="urn:microsoft.com/office/officeart/2005/8/layout/pList2"/>
    <dgm:cxn modelId="{E79FB8E2-347E-4BB0-A6DC-ABB2399897F9}" type="presParOf" srcId="{16AC735C-E96B-4A7B-B5B4-61E49F1FF8CC}" destId="{EF58B4C1-574F-4EE7-89FB-EA5C5C39113F}" srcOrd="2" destOrd="0" presId="urn:microsoft.com/office/officeart/2005/8/layout/pList2"/>
    <dgm:cxn modelId="{0077F640-AE89-45EC-8D2A-0275E4EC387C}" type="presParOf" srcId="{9E236629-AFBB-4C30-A6C1-73521E8D4F38}" destId="{A4DBD9F0-CA19-48BE-829D-274CA6C24CFE}" srcOrd="1" destOrd="0" presId="urn:microsoft.com/office/officeart/2005/8/layout/pList2"/>
    <dgm:cxn modelId="{68EF3308-B426-489E-956E-1B55134FAB90}" type="presParOf" srcId="{9E236629-AFBB-4C30-A6C1-73521E8D4F38}" destId="{410A41C1-5851-4FEA-BF87-5F0DD3FFD81A}" srcOrd="2" destOrd="0" presId="urn:microsoft.com/office/officeart/2005/8/layout/pList2"/>
    <dgm:cxn modelId="{13852D53-5B48-4EC9-A48B-0E623266BB22}" type="presParOf" srcId="{410A41C1-5851-4FEA-BF87-5F0DD3FFD81A}" destId="{CCDAA6D9-D087-463B-A2A8-FB4B7E3CB6BB}" srcOrd="0" destOrd="0" presId="urn:microsoft.com/office/officeart/2005/8/layout/pList2"/>
    <dgm:cxn modelId="{21E762D0-7652-4376-A6F3-278E21580158}" type="presParOf" srcId="{410A41C1-5851-4FEA-BF87-5F0DD3FFD81A}" destId="{CFBF8763-BF43-4D38-AFB6-29FC749CE395}" srcOrd="1" destOrd="0" presId="urn:microsoft.com/office/officeart/2005/8/layout/pList2"/>
    <dgm:cxn modelId="{BF0D6781-64A8-4FAD-8CDD-DA12A8A67B37}" type="presParOf" srcId="{410A41C1-5851-4FEA-BF87-5F0DD3FFD81A}" destId="{9216F551-ABFD-4525-9603-2BC2320F5543}" srcOrd="2" destOrd="0" presId="urn:microsoft.com/office/officeart/2005/8/layout/pList2"/>
    <dgm:cxn modelId="{AB9F7022-7C25-4C9C-952F-60F3BE74015A}" type="presParOf" srcId="{9E236629-AFBB-4C30-A6C1-73521E8D4F38}" destId="{69C4AB83-7F8D-41A7-AE7E-56212572C5ED}" srcOrd="3" destOrd="0" presId="urn:microsoft.com/office/officeart/2005/8/layout/pList2"/>
    <dgm:cxn modelId="{E8716BED-1448-4B75-9EE4-650E3631B3AA}" type="presParOf" srcId="{9E236629-AFBB-4C30-A6C1-73521E8D4F38}" destId="{558DFCA6-0804-40DA-BA80-5BE6D8752491}" srcOrd="4" destOrd="0" presId="urn:microsoft.com/office/officeart/2005/8/layout/pList2"/>
    <dgm:cxn modelId="{1DBCC0E8-CAB3-4F56-824B-8753E86240E6}" type="presParOf" srcId="{558DFCA6-0804-40DA-BA80-5BE6D8752491}" destId="{62CAF4E9-4674-4483-9E0E-3522048725CE}" srcOrd="0" destOrd="0" presId="urn:microsoft.com/office/officeart/2005/8/layout/pList2"/>
    <dgm:cxn modelId="{FFAF2291-EA12-4C87-8D7E-09DAC23D5ACC}" type="presParOf" srcId="{558DFCA6-0804-40DA-BA80-5BE6D8752491}" destId="{50F80BC1-0275-42B6-AB8E-4D7B349A3390}" srcOrd="1" destOrd="0" presId="urn:microsoft.com/office/officeart/2005/8/layout/pList2"/>
    <dgm:cxn modelId="{440200CF-EB17-4779-8392-21B9B0CED4B3}" type="presParOf" srcId="{558DFCA6-0804-40DA-BA80-5BE6D8752491}" destId="{D3534602-2ED7-4CF7-B136-FBA1A0E21D81}" srcOrd="2" destOrd="0" presId="urn:microsoft.com/office/officeart/2005/8/layout/pList2"/>
    <dgm:cxn modelId="{DCE819A7-2439-4370-918F-DBAE4BF4DBE5}" type="presParOf" srcId="{9E236629-AFBB-4C30-A6C1-73521E8D4F38}" destId="{1B897B51-DC25-4EDB-BB6B-7BD05413D6E2}" srcOrd="5" destOrd="0" presId="urn:microsoft.com/office/officeart/2005/8/layout/pList2"/>
    <dgm:cxn modelId="{8457911D-78EB-4424-9E81-93E89BCD806C}" type="presParOf" srcId="{9E236629-AFBB-4C30-A6C1-73521E8D4F38}" destId="{E638B811-37AD-4168-A95C-118BA903DE0D}" srcOrd="6" destOrd="0" presId="urn:microsoft.com/office/officeart/2005/8/layout/pList2"/>
    <dgm:cxn modelId="{292F3631-FBCE-45C7-8DA4-DB94935AAE27}" type="presParOf" srcId="{E638B811-37AD-4168-A95C-118BA903DE0D}" destId="{144297AB-3E1E-4F86-B32F-BDCA65D343CE}" srcOrd="0" destOrd="0" presId="urn:microsoft.com/office/officeart/2005/8/layout/pList2"/>
    <dgm:cxn modelId="{B52A4AD5-7006-4815-95CA-CAAF0DE2E78A}" type="presParOf" srcId="{E638B811-37AD-4168-A95C-118BA903DE0D}" destId="{D80B32E6-C5C5-4BEA-9FD3-410A2145DAAB}" srcOrd="1" destOrd="0" presId="urn:microsoft.com/office/officeart/2005/8/layout/pList2"/>
    <dgm:cxn modelId="{20ABEF0A-03B6-4A70-9F24-8D4F189D4947}" type="presParOf" srcId="{E638B811-37AD-4168-A95C-118BA903DE0D}" destId="{5B7F2BE5-1A73-4815-BA2C-B0EEF1F6380A}" srcOrd="2" destOrd="0" presId="urn:microsoft.com/office/officeart/2005/8/layout/pList2"/>
    <dgm:cxn modelId="{6BAC360C-CD03-46B4-921F-20C974167CAA}" type="presParOf" srcId="{9E236629-AFBB-4C30-A6C1-73521E8D4F38}" destId="{E37012D9-2C0B-4900-B266-D22ABC14E9F7}" srcOrd="7" destOrd="0" presId="urn:microsoft.com/office/officeart/2005/8/layout/pList2"/>
    <dgm:cxn modelId="{881422C4-8965-4569-846C-D6D598BEBC1D}" type="presParOf" srcId="{9E236629-AFBB-4C30-A6C1-73521E8D4F38}" destId="{7438EDB6-1683-4DB3-99CF-9A30AFC2C2C9}" srcOrd="8" destOrd="0" presId="urn:microsoft.com/office/officeart/2005/8/layout/pList2"/>
    <dgm:cxn modelId="{77A83234-BBB8-4893-AADC-B61ADF7C6FFF}" type="presParOf" srcId="{7438EDB6-1683-4DB3-99CF-9A30AFC2C2C9}" destId="{E4E209C7-8959-4974-A86F-94BEE1B08F17}" srcOrd="0" destOrd="0" presId="urn:microsoft.com/office/officeart/2005/8/layout/pList2"/>
    <dgm:cxn modelId="{3E6AEDCA-1236-482A-A2E5-3DAE84D6507A}" type="presParOf" srcId="{7438EDB6-1683-4DB3-99CF-9A30AFC2C2C9}" destId="{069B5247-1C9B-4282-9791-729A45961A22}" srcOrd="1" destOrd="0" presId="urn:microsoft.com/office/officeart/2005/8/layout/pList2"/>
    <dgm:cxn modelId="{35D8363A-775F-41EC-A316-587ED8CFD01C}" type="presParOf" srcId="{7438EDB6-1683-4DB3-99CF-9A30AFC2C2C9}" destId="{92B96F45-671C-47A9-ACF0-B7398BFC9847}" srcOrd="2" destOrd="0" presId="urn:microsoft.com/office/officeart/2005/8/layout/pList2"/>
    <dgm:cxn modelId="{75E46DA3-D8E2-4BD1-A452-2A45D4B920CF}" type="presParOf" srcId="{9E236629-AFBB-4C30-A6C1-73521E8D4F38}" destId="{94A1946D-A91A-4D9E-B0D2-7BFA17508FA3}" srcOrd="9" destOrd="0" presId="urn:microsoft.com/office/officeart/2005/8/layout/pList2"/>
    <dgm:cxn modelId="{E2C7C51B-16DA-4D0F-AFC4-F01593810F71}" type="presParOf" srcId="{9E236629-AFBB-4C30-A6C1-73521E8D4F38}" destId="{17086D19-3C4E-474C-B0EF-A6B0D4061E96}" srcOrd="10" destOrd="0" presId="urn:microsoft.com/office/officeart/2005/8/layout/pList2"/>
    <dgm:cxn modelId="{15733EB0-DA32-4D03-A46E-6FD47B5D3FD7}" type="presParOf" srcId="{17086D19-3C4E-474C-B0EF-A6B0D4061E96}" destId="{787CB85C-2FA3-4F08-AF20-E24B25DA2B40}" srcOrd="0" destOrd="0" presId="urn:microsoft.com/office/officeart/2005/8/layout/pList2"/>
    <dgm:cxn modelId="{7924BE15-478B-40C1-80AF-EEF2B00764F2}" type="presParOf" srcId="{17086D19-3C4E-474C-B0EF-A6B0D4061E96}" destId="{0A55A279-52EC-4E83-8B47-F9F163F43C33}" srcOrd="1" destOrd="0" presId="urn:microsoft.com/office/officeart/2005/8/layout/pList2"/>
    <dgm:cxn modelId="{5CD18DE0-3A5A-4483-9829-AEEA372842B9}" type="presParOf" srcId="{17086D19-3C4E-474C-B0EF-A6B0D4061E96}" destId="{C260166C-B3FA-4FB7-9E46-42DAE3AB2A9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4000F1-6959-4C50-B497-EFA16D7D8A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E52C04-B7E4-4A4D-9C3E-CA55071628C6}">
      <dgm:prSet/>
      <dgm:spPr/>
      <dgm:t>
        <a:bodyPr/>
        <a:lstStyle/>
        <a:p>
          <a:r>
            <a:rPr lang="en-US" dirty="0"/>
            <a:t>Identifying indicators of social isolation using administrative data (CDW)?</a:t>
          </a:r>
        </a:p>
      </dgm:t>
    </dgm:pt>
    <dgm:pt modelId="{12FB9E45-3A79-4BEF-9D8D-F7326056A559}" type="parTrans" cxnId="{EC53791F-B5C5-493E-80D0-456B455616A8}">
      <dgm:prSet/>
      <dgm:spPr/>
      <dgm:t>
        <a:bodyPr/>
        <a:lstStyle/>
        <a:p>
          <a:endParaRPr lang="en-US"/>
        </a:p>
      </dgm:t>
    </dgm:pt>
    <dgm:pt modelId="{D59E112D-8EF6-4F38-916C-ECF9219E6323}" type="sibTrans" cxnId="{EC53791F-B5C5-493E-80D0-456B455616A8}">
      <dgm:prSet/>
      <dgm:spPr/>
      <dgm:t>
        <a:bodyPr/>
        <a:lstStyle/>
        <a:p>
          <a:endParaRPr lang="en-US"/>
        </a:p>
      </dgm:t>
    </dgm:pt>
    <dgm:pt modelId="{4CFE534D-977E-49FA-B749-7B7CE6C6566B}">
      <dgm:prSet/>
      <dgm:spPr/>
      <dgm:t>
        <a:bodyPr/>
        <a:lstStyle/>
        <a:p>
          <a:r>
            <a:rPr lang="en-US" dirty="0"/>
            <a:t>Operational partner?</a:t>
          </a:r>
        </a:p>
      </dgm:t>
    </dgm:pt>
    <dgm:pt modelId="{D4B6FBA5-9146-4262-9022-07BE167AE835}" type="parTrans" cxnId="{C151F870-A817-4603-9761-E6E81758D02A}">
      <dgm:prSet/>
      <dgm:spPr/>
      <dgm:t>
        <a:bodyPr/>
        <a:lstStyle/>
        <a:p>
          <a:endParaRPr lang="en-US"/>
        </a:p>
      </dgm:t>
    </dgm:pt>
    <dgm:pt modelId="{C548914E-04F2-41F4-8EA0-2E9C3C6497A2}" type="sibTrans" cxnId="{C151F870-A817-4603-9761-E6E81758D02A}">
      <dgm:prSet/>
      <dgm:spPr/>
      <dgm:t>
        <a:bodyPr/>
        <a:lstStyle/>
        <a:p>
          <a:endParaRPr lang="en-US"/>
        </a:p>
      </dgm:t>
    </dgm:pt>
    <dgm:pt modelId="{225ED7D1-2D24-4646-BEF1-5D92AF822990}">
      <dgm:prSet/>
      <dgm:spPr/>
      <dgm:t>
        <a:bodyPr/>
        <a:lstStyle/>
        <a:p>
          <a:r>
            <a:rPr lang="en-US" dirty="0"/>
            <a:t>Funding source?</a:t>
          </a:r>
        </a:p>
      </dgm:t>
    </dgm:pt>
    <dgm:pt modelId="{00504D76-7A78-2E41-8516-9B122289F50D}" type="parTrans" cxnId="{6E30B350-E4F8-F643-9B3F-CC2741496A48}">
      <dgm:prSet/>
      <dgm:spPr/>
      <dgm:t>
        <a:bodyPr/>
        <a:lstStyle/>
        <a:p>
          <a:endParaRPr lang="en-US"/>
        </a:p>
      </dgm:t>
    </dgm:pt>
    <dgm:pt modelId="{F603BCF5-272E-4247-AE9F-8589474200EA}" type="sibTrans" cxnId="{6E30B350-E4F8-F643-9B3F-CC2741496A48}">
      <dgm:prSet/>
      <dgm:spPr/>
      <dgm:t>
        <a:bodyPr/>
        <a:lstStyle/>
        <a:p>
          <a:endParaRPr lang="en-US"/>
        </a:p>
      </dgm:t>
    </dgm:pt>
    <dgm:pt modelId="{D7931D82-2032-4D49-B183-FCF5633100C6}">
      <dgm:prSet/>
      <dgm:spPr/>
      <dgm:t>
        <a:bodyPr/>
        <a:lstStyle/>
        <a:p>
          <a:r>
            <a:rPr lang="en-US" dirty="0"/>
            <a:t>Potential VA sites for an RCT of Crisis Caring Contacts?</a:t>
          </a:r>
        </a:p>
      </dgm:t>
    </dgm:pt>
    <dgm:pt modelId="{3D683CE6-98E7-E841-803D-BAB6ADF1573B}" type="parTrans" cxnId="{D4A9C5E2-80D6-6A42-A91C-4349A59E3023}">
      <dgm:prSet/>
      <dgm:spPr/>
    </dgm:pt>
    <dgm:pt modelId="{6D6B2E60-994A-3241-A71A-CB3CC3338FF8}" type="sibTrans" cxnId="{D4A9C5E2-80D6-6A42-A91C-4349A59E3023}">
      <dgm:prSet/>
      <dgm:spPr/>
    </dgm:pt>
    <dgm:pt modelId="{FBE72F95-6E9E-594E-B0A0-485A81189B1F}" type="pres">
      <dgm:prSet presAssocID="{164000F1-6959-4C50-B497-EFA16D7D8AFB}" presName="vert0" presStyleCnt="0">
        <dgm:presLayoutVars>
          <dgm:dir/>
          <dgm:animOne val="branch"/>
          <dgm:animLvl val="lvl"/>
        </dgm:presLayoutVars>
      </dgm:prSet>
      <dgm:spPr/>
    </dgm:pt>
    <dgm:pt modelId="{E56613F7-D1AD-C24E-9C45-6676C2039CA0}" type="pres">
      <dgm:prSet presAssocID="{EEE52C04-B7E4-4A4D-9C3E-CA55071628C6}" presName="thickLine" presStyleLbl="alignNode1" presStyleIdx="0" presStyleCnt="4"/>
      <dgm:spPr/>
    </dgm:pt>
    <dgm:pt modelId="{B24D43C6-2BF8-8A46-A713-D263D26103BC}" type="pres">
      <dgm:prSet presAssocID="{EEE52C04-B7E4-4A4D-9C3E-CA55071628C6}" presName="horz1" presStyleCnt="0"/>
      <dgm:spPr/>
    </dgm:pt>
    <dgm:pt modelId="{69A578FA-92AD-7E46-8372-943B00B716E2}" type="pres">
      <dgm:prSet presAssocID="{EEE52C04-B7E4-4A4D-9C3E-CA55071628C6}" presName="tx1" presStyleLbl="revTx" presStyleIdx="0" presStyleCnt="4"/>
      <dgm:spPr/>
    </dgm:pt>
    <dgm:pt modelId="{3FFC8570-A075-FF40-B29C-F33A93683B17}" type="pres">
      <dgm:prSet presAssocID="{EEE52C04-B7E4-4A4D-9C3E-CA55071628C6}" presName="vert1" presStyleCnt="0"/>
      <dgm:spPr/>
    </dgm:pt>
    <dgm:pt modelId="{9984D0CD-D3E9-8F40-AC31-4617104E4D77}" type="pres">
      <dgm:prSet presAssocID="{D7931D82-2032-4D49-B183-FCF5633100C6}" presName="thickLine" presStyleLbl="alignNode1" presStyleIdx="1" presStyleCnt="4"/>
      <dgm:spPr/>
    </dgm:pt>
    <dgm:pt modelId="{7225A826-EC18-F041-AB56-F132196C19E2}" type="pres">
      <dgm:prSet presAssocID="{D7931D82-2032-4D49-B183-FCF5633100C6}" presName="horz1" presStyleCnt="0"/>
      <dgm:spPr/>
    </dgm:pt>
    <dgm:pt modelId="{E411C70D-42DE-C64D-B8DB-33E620FC93A8}" type="pres">
      <dgm:prSet presAssocID="{D7931D82-2032-4D49-B183-FCF5633100C6}" presName="tx1" presStyleLbl="revTx" presStyleIdx="1" presStyleCnt="4"/>
      <dgm:spPr/>
    </dgm:pt>
    <dgm:pt modelId="{3ACCC932-F4C1-A141-ACAD-BAF55876EFE7}" type="pres">
      <dgm:prSet presAssocID="{D7931D82-2032-4D49-B183-FCF5633100C6}" presName="vert1" presStyleCnt="0"/>
      <dgm:spPr/>
    </dgm:pt>
    <dgm:pt modelId="{EABF13B6-8760-0349-9225-EEC95727B569}" type="pres">
      <dgm:prSet presAssocID="{4CFE534D-977E-49FA-B749-7B7CE6C6566B}" presName="thickLine" presStyleLbl="alignNode1" presStyleIdx="2" presStyleCnt="4"/>
      <dgm:spPr/>
    </dgm:pt>
    <dgm:pt modelId="{2677DA9B-6539-324E-A9C9-7127120A40A1}" type="pres">
      <dgm:prSet presAssocID="{4CFE534D-977E-49FA-B749-7B7CE6C6566B}" presName="horz1" presStyleCnt="0"/>
      <dgm:spPr/>
    </dgm:pt>
    <dgm:pt modelId="{051B419D-F781-614A-A819-8D6309EB9271}" type="pres">
      <dgm:prSet presAssocID="{4CFE534D-977E-49FA-B749-7B7CE6C6566B}" presName="tx1" presStyleLbl="revTx" presStyleIdx="2" presStyleCnt="4"/>
      <dgm:spPr/>
    </dgm:pt>
    <dgm:pt modelId="{5C343432-4569-E04F-8082-FE1BAC77DAD7}" type="pres">
      <dgm:prSet presAssocID="{4CFE534D-977E-49FA-B749-7B7CE6C6566B}" presName="vert1" presStyleCnt="0"/>
      <dgm:spPr/>
    </dgm:pt>
    <dgm:pt modelId="{1FAEBC24-FFE0-F144-B7CE-65F271F749EF}" type="pres">
      <dgm:prSet presAssocID="{225ED7D1-2D24-4646-BEF1-5D92AF822990}" presName="thickLine" presStyleLbl="alignNode1" presStyleIdx="3" presStyleCnt="4"/>
      <dgm:spPr/>
    </dgm:pt>
    <dgm:pt modelId="{B6339F8B-3EB3-CB4F-BA9C-14581C4048E2}" type="pres">
      <dgm:prSet presAssocID="{225ED7D1-2D24-4646-BEF1-5D92AF822990}" presName="horz1" presStyleCnt="0"/>
      <dgm:spPr/>
    </dgm:pt>
    <dgm:pt modelId="{2A938A07-7829-3D40-B749-44255E20D16E}" type="pres">
      <dgm:prSet presAssocID="{225ED7D1-2D24-4646-BEF1-5D92AF822990}" presName="tx1" presStyleLbl="revTx" presStyleIdx="3" presStyleCnt="4"/>
      <dgm:spPr/>
    </dgm:pt>
    <dgm:pt modelId="{452A9A0E-6566-3F4F-AD5C-A76DEB4CACA2}" type="pres">
      <dgm:prSet presAssocID="{225ED7D1-2D24-4646-BEF1-5D92AF822990}" presName="vert1" presStyleCnt="0"/>
      <dgm:spPr/>
    </dgm:pt>
  </dgm:ptLst>
  <dgm:cxnLst>
    <dgm:cxn modelId="{EC53791F-B5C5-493E-80D0-456B455616A8}" srcId="{164000F1-6959-4C50-B497-EFA16D7D8AFB}" destId="{EEE52C04-B7E4-4A4D-9C3E-CA55071628C6}" srcOrd="0" destOrd="0" parTransId="{12FB9E45-3A79-4BEF-9D8D-F7326056A559}" sibTransId="{D59E112D-8EF6-4F38-916C-ECF9219E6323}"/>
    <dgm:cxn modelId="{4DBD5420-02CD-7C48-BF7E-EF9F0B8BD3BB}" type="presOf" srcId="{EEE52C04-B7E4-4A4D-9C3E-CA55071628C6}" destId="{69A578FA-92AD-7E46-8372-943B00B716E2}" srcOrd="0" destOrd="0" presId="urn:microsoft.com/office/officeart/2008/layout/LinedList"/>
    <dgm:cxn modelId="{384F0D48-2F5E-F047-B5AA-B082DDFA4286}" type="presOf" srcId="{4CFE534D-977E-49FA-B749-7B7CE6C6566B}" destId="{051B419D-F781-614A-A819-8D6309EB9271}" srcOrd="0" destOrd="0" presId="urn:microsoft.com/office/officeart/2008/layout/LinedList"/>
    <dgm:cxn modelId="{6E30B350-E4F8-F643-9B3F-CC2741496A48}" srcId="{164000F1-6959-4C50-B497-EFA16D7D8AFB}" destId="{225ED7D1-2D24-4646-BEF1-5D92AF822990}" srcOrd="3" destOrd="0" parTransId="{00504D76-7A78-2E41-8516-9B122289F50D}" sibTransId="{F603BCF5-272E-4247-AE9F-8589474200EA}"/>
    <dgm:cxn modelId="{C151F870-A817-4603-9761-E6E81758D02A}" srcId="{164000F1-6959-4C50-B497-EFA16D7D8AFB}" destId="{4CFE534D-977E-49FA-B749-7B7CE6C6566B}" srcOrd="2" destOrd="0" parTransId="{D4B6FBA5-9146-4262-9022-07BE167AE835}" sibTransId="{C548914E-04F2-41F4-8EA0-2E9C3C6497A2}"/>
    <dgm:cxn modelId="{4EB44F84-77C3-7047-918D-C248C086F135}" type="presOf" srcId="{164000F1-6959-4C50-B497-EFA16D7D8AFB}" destId="{FBE72F95-6E9E-594E-B0A0-485A81189B1F}" srcOrd="0" destOrd="0" presId="urn:microsoft.com/office/officeart/2008/layout/LinedList"/>
    <dgm:cxn modelId="{4D4C8A86-294F-224C-B728-97110E96C044}" type="presOf" srcId="{225ED7D1-2D24-4646-BEF1-5D92AF822990}" destId="{2A938A07-7829-3D40-B749-44255E20D16E}" srcOrd="0" destOrd="0" presId="urn:microsoft.com/office/officeart/2008/layout/LinedList"/>
    <dgm:cxn modelId="{2000F0C8-CD10-4D4E-99F4-9EA67BEFBECC}" type="presOf" srcId="{D7931D82-2032-4D49-B183-FCF5633100C6}" destId="{E411C70D-42DE-C64D-B8DB-33E620FC93A8}" srcOrd="0" destOrd="0" presId="urn:microsoft.com/office/officeart/2008/layout/LinedList"/>
    <dgm:cxn modelId="{D4A9C5E2-80D6-6A42-A91C-4349A59E3023}" srcId="{164000F1-6959-4C50-B497-EFA16D7D8AFB}" destId="{D7931D82-2032-4D49-B183-FCF5633100C6}" srcOrd="1" destOrd="0" parTransId="{3D683CE6-98E7-E841-803D-BAB6ADF1573B}" sibTransId="{6D6B2E60-994A-3241-A71A-CB3CC3338FF8}"/>
    <dgm:cxn modelId="{AB1DC097-E1B1-3F41-A5F1-0C827899E38C}" type="presParOf" srcId="{FBE72F95-6E9E-594E-B0A0-485A81189B1F}" destId="{E56613F7-D1AD-C24E-9C45-6676C2039CA0}" srcOrd="0" destOrd="0" presId="urn:microsoft.com/office/officeart/2008/layout/LinedList"/>
    <dgm:cxn modelId="{07E8187E-4500-0A4E-81F6-DE9BCFB94FA8}" type="presParOf" srcId="{FBE72F95-6E9E-594E-B0A0-485A81189B1F}" destId="{B24D43C6-2BF8-8A46-A713-D263D26103BC}" srcOrd="1" destOrd="0" presId="urn:microsoft.com/office/officeart/2008/layout/LinedList"/>
    <dgm:cxn modelId="{D0CB20D8-74DA-BA43-B226-CFFBF4235551}" type="presParOf" srcId="{B24D43C6-2BF8-8A46-A713-D263D26103BC}" destId="{69A578FA-92AD-7E46-8372-943B00B716E2}" srcOrd="0" destOrd="0" presId="urn:microsoft.com/office/officeart/2008/layout/LinedList"/>
    <dgm:cxn modelId="{C5773FDD-BF03-6445-B043-099889E85CB8}" type="presParOf" srcId="{B24D43C6-2BF8-8A46-A713-D263D26103BC}" destId="{3FFC8570-A075-FF40-B29C-F33A93683B17}" srcOrd="1" destOrd="0" presId="urn:microsoft.com/office/officeart/2008/layout/LinedList"/>
    <dgm:cxn modelId="{936A4EA7-2BB4-A24C-A527-6F859DDCB0B8}" type="presParOf" srcId="{FBE72F95-6E9E-594E-B0A0-485A81189B1F}" destId="{9984D0CD-D3E9-8F40-AC31-4617104E4D77}" srcOrd="2" destOrd="0" presId="urn:microsoft.com/office/officeart/2008/layout/LinedList"/>
    <dgm:cxn modelId="{D45FDD99-C1B0-2A4C-B9F7-A55AA839EA50}" type="presParOf" srcId="{FBE72F95-6E9E-594E-B0A0-485A81189B1F}" destId="{7225A826-EC18-F041-AB56-F132196C19E2}" srcOrd="3" destOrd="0" presId="urn:microsoft.com/office/officeart/2008/layout/LinedList"/>
    <dgm:cxn modelId="{3702201F-ED0B-5246-B087-D1404174F359}" type="presParOf" srcId="{7225A826-EC18-F041-AB56-F132196C19E2}" destId="{E411C70D-42DE-C64D-B8DB-33E620FC93A8}" srcOrd="0" destOrd="0" presId="urn:microsoft.com/office/officeart/2008/layout/LinedList"/>
    <dgm:cxn modelId="{F83D8E5D-4D1A-1944-A96E-C8AEF315A4CA}" type="presParOf" srcId="{7225A826-EC18-F041-AB56-F132196C19E2}" destId="{3ACCC932-F4C1-A141-ACAD-BAF55876EFE7}" srcOrd="1" destOrd="0" presId="urn:microsoft.com/office/officeart/2008/layout/LinedList"/>
    <dgm:cxn modelId="{0764C3AD-7EFB-084A-A63E-98146C14E840}" type="presParOf" srcId="{FBE72F95-6E9E-594E-B0A0-485A81189B1F}" destId="{EABF13B6-8760-0349-9225-EEC95727B569}" srcOrd="4" destOrd="0" presId="urn:microsoft.com/office/officeart/2008/layout/LinedList"/>
    <dgm:cxn modelId="{E6E7CC9D-6795-F64D-8CF0-B938AF8B2F2B}" type="presParOf" srcId="{FBE72F95-6E9E-594E-B0A0-485A81189B1F}" destId="{2677DA9B-6539-324E-A9C9-7127120A40A1}" srcOrd="5" destOrd="0" presId="urn:microsoft.com/office/officeart/2008/layout/LinedList"/>
    <dgm:cxn modelId="{6198D456-87ED-0641-AD0C-91DA38292035}" type="presParOf" srcId="{2677DA9B-6539-324E-A9C9-7127120A40A1}" destId="{051B419D-F781-614A-A819-8D6309EB9271}" srcOrd="0" destOrd="0" presId="urn:microsoft.com/office/officeart/2008/layout/LinedList"/>
    <dgm:cxn modelId="{1E465368-83BF-A24B-93AA-11830CD1C4C6}" type="presParOf" srcId="{2677DA9B-6539-324E-A9C9-7127120A40A1}" destId="{5C343432-4569-E04F-8082-FE1BAC77DAD7}" srcOrd="1" destOrd="0" presId="urn:microsoft.com/office/officeart/2008/layout/LinedList"/>
    <dgm:cxn modelId="{B882D6C9-C93E-AC45-97DA-68C0F18E2410}" type="presParOf" srcId="{FBE72F95-6E9E-594E-B0A0-485A81189B1F}" destId="{1FAEBC24-FFE0-F144-B7CE-65F271F749EF}" srcOrd="6" destOrd="0" presId="urn:microsoft.com/office/officeart/2008/layout/LinedList"/>
    <dgm:cxn modelId="{C815FD4B-F943-0C46-A971-D983EF3A38DA}" type="presParOf" srcId="{FBE72F95-6E9E-594E-B0A0-485A81189B1F}" destId="{B6339F8B-3EB3-CB4F-BA9C-14581C4048E2}" srcOrd="7" destOrd="0" presId="urn:microsoft.com/office/officeart/2008/layout/LinedList"/>
    <dgm:cxn modelId="{553EAB83-818C-6141-BB6D-4CEF8DD15F02}" type="presParOf" srcId="{B6339F8B-3EB3-CB4F-BA9C-14581C4048E2}" destId="{2A938A07-7829-3D40-B749-44255E20D16E}" srcOrd="0" destOrd="0" presId="urn:microsoft.com/office/officeart/2008/layout/LinedList"/>
    <dgm:cxn modelId="{FCEC31FC-B4EE-5644-97B1-7C8DD7180353}" type="presParOf" srcId="{B6339F8B-3EB3-CB4F-BA9C-14581C4048E2}" destId="{452A9A0E-6566-3F4F-AD5C-A76DEB4CAC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8DD613-76A0-45D9-BCDC-222B902D3620}" type="doc">
      <dgm:prSet loTypeId="urn:microsoft.com/office/officeart/2005/8/layout/process1" loCatId="process" qsTypeId="urn:microsoft.com/office/officeart/2005/8/quickstyle/simple2" qsCatId="simple" csTypeId="urn:microsoft.com/office/officeart/2005/8/colors/accent5_1" csCatId="accent5" phldr="1"/>
      <dgm:spPr/>
    </dgm:pt>
    <dgm:pt modelId="{9EEB4ADB-B0AA-45EE-9987-AF51DA2D6023}">
      <dgm:prSet phldrT="[Text]" custT="1"/>
      <dgm:spPr>
        <a:ln w="38100">
          <a:solidFill>
            <a:schemeClr val="accent5">
              <a:lumMod val="75000"/>
            </a:schemeClr>
          </a:solidFill>
        </a:ln>
      </dgm:spPr>
      <dgm:t>
        <a:bodyPr anchor="t"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March 19</a:t>
          </a:r>
        </a:p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CA Stay at Home Order issued</a:t>
          </a:r>
        </a:p>
      </dgm:t>
    </dgm:pt>
    <dgm:pt modelId="{A24C8B0E-2527-4695-850B-60CDFE55EC06}" type="parTrans" cxnId="{8F8682C0-B96E-4311-B781-163B2AACB506}">
      <dgm:prSet/>
      <dgm:spPr/>
      <dgm:t>
        <a:bodyPr/>
        <a:lstStyle/>
        <a:p>
          <a:endParaRPr lang="en-US"/>
        </a:p>
      </dgm:t>
    </dgm:pt>
    <dgm:pt modelId="{7BB308AF-2D6A-4953-9DA8-6388517AF3D5}" type="sibTrans" cxnId="{8F8682C0-B96E-4311-B781-163B2AACB506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9C46158-50B0-40DD-BA04-63663F1175CF}">
      <dgm:prSet phldrT="[Text]" custT="1"/>
      <dgm:spPr>
        <a:ln w="38100">
          <a:solidFill>
            <a:schemeClr val="accent5">
              <a:lumMod val="75000"/>
            </a:schemeClr>
          </a:solidFill>
        </a:ln>
      </dgm:spPr>
      <dgm:t>
        <a:bodyPr anchor="t"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May 12</a:t>
          </a:r>
        </a:p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Project approved by IRB</a:t>
          </a:r>
        </a:p>
      </dgm:t>
    </dgm:pt>
    <dgm:pt modelId="{21346618-875D-414E-A997-250FB9BF082A}" type="parTrans" cxnId="{ED6AEF39-8D36-481D-A12B-E34709A8E34C}">
      <dgm:prSet/>
      <dgm:spPr/>
      <dgm:t>
        <a:bodyPr/>
        <a:lstStyle/>
        <a:p>
          <a:endParaRPr lang="en-US"/>
        </a:p>
      </dgm:t>
    </dgm:pt>
    <dgm:pt modelId="{ADA24CD1-EE32-48D0-B6FF-88E6B4E4A9AE}" type="sibTrans" cxnId="{ED6AEF39-8D36-481D-A12B-E34709A8E34C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C68F4F0-27EA-43A9-A68F-61D698107AA2}">
      <dgm:prSet phldrT="[Text]" custT="1"/>
      <dgm:spPr>
        <a:ln w="38100">
          <a:solidFill>
            <a:schemeClr val="accent5">
              <a:lumMod val="75000"/>
            </a:schemeClr>
          </a:solidFill>
        </a:ln>
      </dgm:spPr>
      <dgm:t>
        <a:bodyPr anchor="t"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May 13</a:t>
          </a:r>
        </a:p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First subject enrolled</a:t>
          </a:r>
        </a:p>
      </dgm:t>
    </dgm:pt>
    <dgm:pt modelId="{308BAA3E-FDDC-4FCD-BEC0-D1ADF89E68C8}" type="parTrans" cxnId="{FA1E07B4-5F93-41EC-9EA0-39CA0F99308A}">
      <dgm:prSet/>
      <dgm:spPr/>
      <dgm:t>
        <a:bodyPr/>
        <a:lstStyle/>
        <a:p>
          <a:endParaRPr lang="en-US"/>
        </a:p>
      </dgm:t>
    </dgm:pt>
    <dgm:pt modelId="{8C1767B7-DFC7-425D-A252-36BE4A783949}" type="sibTrans" cxnId="{FA1E07B4-5F93-41EC-9EA0-39CA0F99308A}">
      <dgm:prSet/>
      <dgm:spPr/>
      <dgm:t>
        <a:bodyPr/>
        <a:lstStyle/>
        <a:p>
          <a:endParaRPr lang="en-US"/>
        </a:p>
      </dgm:t>
    </dgm:pt>
    <dgm:pt modelId="{561BDF03-E236-4E08-892A-431AF88708B3}">
      <dgm:prSet custT="1"/>
      <dgm:spPr>
        <a:ln w="38100">
          <a:solidFill>
            <a:schemeClr val="accent5">
              <a:lumMod val="75000"/>
            </a:schemeClr>
          </a:solidFill>
        </a:ln>
      </dgm:spPr>
      <dgm:t>
        <a:bodyPr anchor="t"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March 20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Special Purpose Funds request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Expedited review discussion with IRB</a:t>
          </a:r>
        </a:p>
      </dgm:t>
    </dgm:pt>
    <dgm:pt modelId="{DBC45E28-3931-4CD0-9B43-DFF30F88EFFA}" type="parTrans" cxnId="{24171B89-5A7B-468A-B39B-FD5E47CDA774}">
      <dgm:prSet/>
      <dgm:spPr/>
      <dgm:t>
        <a:bodyPr/>
        <a:lstStyle/>
        <a:p>
          <a:endParaRPr lang="en-US"/>
        </a:p>
      </dgm:t>
    </dgm:pt>
    <dgm:pt modelId="{FB16A5E5-A0C6-424B-8508-D65DEB3E4B95}" type="sibTrans" cxnId="{24171B89-5A7B-468A-B39B-FD5E47CDA774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5E19DC5-F534-4448-8B9C-04EB1F77074E}">
      <dgm:prSet custT="1"/>
      <dgm:spPr>
        <a:ln w="38100">
          <a:solidFill>
            <a:schemeClr val="accent5">
              <a:lumMod val="75000"/>
            </a:schemeClr>
          </a:solidFill>
        </a:ln>
      </dgm:spPr>
      <dgm:t>
        <a:bodyPr anchor="t"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April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    </a:t>
          </a:r>
        </a:p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Training lab staff and study prep.</a:t>
          </a:r>
        </a:p>
      </dgm:t>
    </dgm:pt>
    <dgm:pt modelId="{E4F9A3B9-4FBF-4C15-876E-26FB1FA8CC2D}" type="parTrans" cxnId="{A23660B5-79F4-425B-B059-2CB8D86795F7}">
      <dgm:prSet/>
      <dgm:spPr/>
      <dgm:t>
        <a:bodyPr/>
        <a:lstStyle/>
        <a:p>
          <a:endParaRPr lang="en-US"/>
        </a:p>
      </dgm:t>
    </dgm:pt>
    <dgm:pt modelId="{F10B2DA9-DD32-4D46-BA18-56D8A4494437}" type="sibTrans" cxnId="{A23660B5-79F4-425B-B059-2CB8D86795F7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769686A-1CF0-45FC-A29E-294193433B68}">
      <dgm:prSet phldrT="[Text]" custT="1"/>
      <dgm:spPr>
        <a:ln w="38100">
          <a:solidFill>
            <a:schemeClr val="accent5">
              <a:lumMod val="75000"/>
            </a:schemeClr>
          </a:solidFill>
        </a:ln>
      </dgm:spPr>
      <dgm:t>
        <a:bodyPr anchor="t"/>
        <a:lstStyle/>
        <a:p>
          <a:r>
            <a:rPr lang="en-US" sz="2800" b="1" dirty="0"/>
            <a:t>Aug 31 </a:t>
          </a:r>
        </a:p>
        <a:p>
          <a:endParaRPr lang="en-US" sz="2400" dirty="0"/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Baseline data collection finalized</a:t>
          </a:r>
        </a:p>
      </dgm:t>
    </dgm:pt>
    <dgm:pt modelId="{01E0D63C-4964-4E97-AE24-8B27A0DEFF41}" type="parTrans" cxnId="{AF21F9BC-2C2B-4770-9584-2B35419A963F}">
      <dgm:prSet/>
      <dgm:spPr/>
      <dgm:t>
        <a:bodyPr/>
        <a:lstStyle/>
        <a:p>
          <a:endParaRPr lang="en-US"/>
        </a:p>
      </dgm:t>
    </dgm:pt>
    <dgm:pt modelId="{E13E3AAA-9600-4589-B4E7-EBDF2E267B8D}" type="sibTrans" cxnId="{AF21F9BC-2C2B-4770-9584-2B35419A963F}">
      <dgm:prSet/>
      <dgm:spPr/>
      <dgm:t>
        <a:bodyPr/>
        <a:lstStyle/>
        <a:p>
          <a:endParaRPr lang="en-US"/>
        </a:p>
      </dgm:t>
    </dgm:pt>
    <dgm:pt modelId="{BF09EDC2-D90E-45E8-BE47-1F6FA799752E}" type="pres">
      <dgm:prSet presAssocID="{2F8DD613-76A0-45D9-BCDC-222B902D3620}" presName="Name0" presStyleCnt="0">
        <dgm:presLayoutVars>
          <dgm:dir/>
          <dgm:resizeHandles val="exact"/>
        </dgm:presLayoutVars>
      </dgm:prSet>
      <dgm:spPr/>
    </dgm:pt>
    <dgm:pt modelId="{E2202D20-EF70-4DF1-AC78-F65E77AF3AA4}" type="pres">
      <dgm:prSet presAssocID="{9EEB4ADB-B0AA-45EE-9987-AF51DA2D6023}" presName="node" presStyleLbl="node1" presStyleIdx="0" presStyleCnt="6" custLinFactNeighborX="4851">
        <dgm:presLayoutVars>
          <dgm:bulletEnabled val="1"/>
        </dgm:presLayoutVars>
      </dgm:prSet>
      <dgm:spPr/>
    </dgm:pt>
    <dgm:pt modelId="{115C2ED7-E532-46C3-AC0D-4450DB3B6D2C}" type="pres">
      <dgm:prSet presAssocID="{7BB308AF-2D6A-4953-9DA8-6388517AF3D5}" presName="sibTrans" presStyleLbl="sibTrans2D1" presStyleIdx="0" presStyleCnt="5"/>
      <dgm:spPr/>
    </dgm:pt>
    <dgm:pt modelId="{557AC640-A9A1-43D5-A0CD-6E8D8E849E34}" type="pres">
      <dgm:prSet presAssocID="{7BB308AF-2D6A-4953-9DA8-6388517AF3D5}" presName="connectorText" presStyleLbl="sibTrans2D1" presStyleIdx="0" presStyleCnt="5"/>
      <dgm:spPr/>
    </dgm:pt>
    <dgm:pt modelId="{68CFB086-D857-418D-9267-0968F311E287}" type="pres">
      <dgm:prSet presAssocID="{561BDF03-E236-4E08-892A-431AF88708B3}" presName="node" presStyleLbl="node1" presStyleIdx="1" presStyleCnt="6" custLinFactNeighborY="922">
        <dgm:presLayoutVars>
          <dgm:bulletEnabled val="1"/>
        </dgm:presLayoutVars>
      </dgm:prSet>
      <dgm:spPr/>
    </dgm:pt>
    <dgm:pt modelId="{83AE73FC-CE81-4F41-AA4E-8EA38B00DD01}" type="pres">
      <dgm:prSet presAssocID="{FB16A5E5-A0C6-424B-8508-D65DEB3E4B95}" presName="sibTrans" presStyleLbl="sibTrans2D1" presStyleIdx="1" presStyleCnt="5"/>
      <dgm:spPr/>
    </dgm:pt>
    <dgm:pt modelId="{1B64AAA7-6F72-4EDD-8A27-667E9B7EC1DD}" type="pres">
      <dgm:prSet presAssocID="{FB16A5E5-A0C6-424B-8508-D65DEB3E4B95}" presName="connectorText" presStyleLbl="sibTrans2D1" presStyleIdx="1" presStyleCnt="5"/>
      <dgm:spPr/>
    </dgm:pt>
    <dgm:pt modelId="{8D609691-AE7B-4DBC-B8AB-5F08E3FC6855}" type="pres">
      <dgm:prSet presAssocID="{65E19DC5-F534-4448-8B9C-04EB1F77074E}" presName="node" presStyleLbl="node1" presStyleIdx="2" presStyleCnt="6">
        <dgm:presLayoutVars>
          <dgm:bulletEnabled val="1"/>
        </dgm:presLayoutVars>
      </dgm:prSet>
      <dgm:spPr/>
    </dgm:pt>
    <dgm:pt modelId="{EB906B59-0407-4BE9-A11E-0114D6118762}" type="pres">
      <dgm:prSet presAssocID="{F10B2DA9-DD32-4D46-BA18-56D8A4494437}" presName="sibTrans" presStyleLbl="sibTrans2D1" presStyleIdx="2" presStyleCnt="5"/>
      <dgm:spPr/>
    </dgm:pt>
    <dgm:pt modelId="{442AEFC6-C401-4701-A782-8C43D701ED95}" type="pres">
      <dgm:prSet presAssocID="{F10B2DA9-DD32-4D46-BA18-56D8A4494437}" presName="connectorText" presStyleLbl="sibTrans2D1" presStyleIdx="2" presStyleCnt="5"/>
      <dgm:spPr/>
    </dgm:pt>
    <dgm:pt modelId="{21C4CF49-5CBB-41FD-B2AE-02AF8DD47F51}" type="pres">
      <dgm:prSet presAssocID="{69C46158-50B0-40DD-BA04-63663F1175CF}" presName="node" presStyleLbl="node1" presStyleIdx="3" presStyleCnt="6">
        <dgm:presLayoutVars>
          <dgm:bulletEnabled val="1"/>
        </dgm:presLayoutVars>
      </dgm:prSet>
      <dgm:spPr/>
    </dgm:pt>
    <dgm:pt modelId="{3D2A7FEC-E443-4226-83FE-F78D9AAB5AAB}" type="pres">
      <dgm:prSet presAssocID="{ADA24CD1-EE32-48D0-B6FF-88E6B4E4A9AE}" presName="sibTrans" presStyleLbl="sibTrans2D1" presStyleIdx="3" presStyleCnt="5"/>
      <dgm:spPr/>
    </dgm:pt>
    <dgm:pt modelId="{DEDB59AB-7A60-405E-9094-B543860A4E47}" type="pres">
      <dgm:prSet presAssocID="{ADA24CD1-EE32-48D0-B6FF-88E6B4E4A9AE}" presName="connectorText" presStyleLbl="sibTrans2D1" presStyleIdx="3" presStyleCnt="5"/>
      <dgm:spPr/>
    </dgm:pt>
    <dgm:pt modelId="{80D8FDB6-71A5-4471-9EC7-79616CE52CDA}" type="pres">
      <dgm:prSet presAssocID="{6C68F4F0-27EA-43A9-A68F-61D698107AA2}" presName="node" presStyleLbl="node1" presStyleIdx="4" presStyleCnt="6">
        <dgm:presLayoutVars>
          <dgm:bulletEnabled val="1"/>
        </dgm:presLayoutVars>
      </dgm:prSet>
      <dgm:spPr/>
    </dgm:pt>
    <dgm:pt modelId="{2876F81B-4080-4AC1-B3A2-2C42A5131178}" type="pres">
      <dgm:prSet presAssocID="{8C1767B7-DFC7-425D-A252-36BE4A783949}" presName="sibTrans" presStyleLbl="sibTrans2D1" presStyleIdx="4" presStyleCnt="5"/>
      <dgm:spPr/>
    </dgm:pt>
    <dgm:pt modelId="{D73014AC-5152-47DE-ABE2-9CB41B594238}" type="pres">
      <dgm:prSet presAssocID="{8C1767B7-DFC7-425D-A252-36BE4A783949}" presName="connectorText" presStyleLbl="sibTrans2D1" presStyleIdx="4" presStyleCnt="5"/>
      <dgm:spPr/>
    </dgm:pt>
    <dgm:pt modelId="{80020676-2B71-4542-A93C-00976F1C2542}" type="pres">
      <dgm:prSet presAssocID="{D769686A-1CF0-45FC-A29E-294193433B68}" presName="node" presStyleLbl="node1" presStyleIdx="5" presStyleCnt="6" custLinFactNeighborX="-3234">
        <dgm:presLayoutVars>
          <dgm:bulletEnabled val="1"/>
        </dgm:presLayoutVars>
      </dgm:prSet>
      <dgm:spPr/>
    </dgm:pt>
  </dgm:ptLst>
  <dgm:cxnLst>
    <dgm:cxn modelId="{90EA4508-A759-4622-BCFC-B91E8D2A88D9}" type="presOf" srcId="{F10B2DA9-DD32-4D46-BA18-56D8A4494437}" destId="{442AEFC6-C401-4701-A782-8C43D701ED95}" srcOrd="1" destOrd="0" presId="urn:microsoft.com/office/officeart/2005/8/layout/process1"/>
    <dgm:cxn modelId="{BB7B3011-E8E2-499B-AE05-D6CBA84A8CF9}" type="presOf" srcId="{ADA24CD1-EE32-48D0-B6FF-88E6B4E4A9AE}" destId="{DEDB59AB-7A60-405E-9094-B543860A4E47}" srcOrd="1" destOrd="0" presId="urn:microsoft.com/office/officeart/2005/8/layout/process1"/>
    <dgm:cxn modelId="{ED6AEF39-8D36-481D-A12B-E34709A8E34C}" srcId="{2F8DD613-76A0-45D9-BCDC-222B902D3620}" destId="{69C46158-50B0-40DD-BA04-63663F1175CF}" srcOrd="3" destOrd="0" parTransId="{21346618-875D-414E-A997-250FB9BF082A}" sibTransId="{ADA24CD1-EE32-48D0-B6FF-88E6B4E4A9AE}"/>
    <dgm:cxn modelId="{1E665A5B-2B9E-4499-925C-82E8A9EF0439}" type="presOf" srcId="{7BB308AF-2D6A-4953-9DA8-6388517AF3D5}" destId="{557AC640-A9A1-43D5-A0CD-6E8D8E849E34}" srcOrd="1" destOrd="0" presId="urn:microsoft.com/office/officeart/2005/8/layout/process1"/>
    <dgm:cxn modelId="{830C1B5E-4688-43B4-84A9-8D983299417E}" type="presOf" srcId="{8C1767B7-DFC7-425D-A252-36BE4A783949}" destId="{2876F81B-4080-4AC1-B3A2-2C42A5131178}" srcOrd="0" destOrd="0" presId="urn:microsoft.com/office/officeart/2005/8/layout/process1"/>
    <dgm:cxn modelId="{B8B65E46-C063-48D3-AAAC-881E04008664}" type="presOf" srcId="{ADA24CD1-EE32-48D0-B6FF-88E6B4E4A9AE}" destId="{3D2A7FEC-E443-4226-83FE-F78D9AAB5AAB}" srcOrd="0" destOrd="0" presId="urn:microsoft.com/office/officeart/2005/8/layout/process1"/>
    <dgm:cxn modelId="{988DC670-85F1-47B7-88BE-61D3EC404A09}" type="presOf" srcId="{6C68F4F0-27EA-43A9-A68F-61D698107AA2}" destId="{80D8FDB6-71A5-4471-9EC7-79616CE52CDA}" srcOrd="0" destOrd="0" presId="urn:microsoft.com/office/officeart/2005/8/layout/process1"/>
    <dgm:cxn modelId="{19CF5172-753D-4B68-8C14-0C882AF77A74}" type="presOf" srcId="{8C1767B7-DFC7-425D-A252-36BE4A783949}" destId="{D73014AC-5152-47DE-ABE2-9CB41B594238}" srcOrd="1" destOrd="0" presId="urn:microsoft.com/office/officeart/2005/8/layout/process1"/>
    <dgm:cxn modelId="{6FAB8F72-905E-4811-BC71-6EE0F7B9F389}" type="presOf" srcId="{F10B2DA9-DD32-4D46-BA18-56D8A4494437}" destId="{EB906B59-0407-4BE9-A11E-0114D6118762}" srcOrd="0" destOrd="0" presId="urn:microsoft.com/office/officeart/2005/8/layout/process1"/>
    <dgm:cxn modelId="{24171B89-5A7B-468A-B39B-FD5E47CDA774}" srcId="{2F8DD613-76A0-45D9-BCDC-222B902D3620}" destId="{561BDF03-E236-4E08-892A-431AF88708B3}" srcOrd="1" destOrd="0" parTransId="{DBC45E28-3931-4CD0-9B43-DFF30F88EFFA}" sibTransId="{FB16A5E5-A0C6-424B-8508-D65DEB3E4B95}"/>
    <dgm:cxn modelId="{36DFC197-31BB-44DD-AC24-27D1C984EDE1}" type="presOf" srcId="{7BB308AF-2D6A-4953-9DA8-6388517AF3D5}" destId="{115C2ED7-E532-46C3-AC0D-4450DB3B6D2C}" srcOrd="0" destOrd="0" presId="urn:microsoft.com/office/officeart/2005/8/layout/process1"/>
    <dgm:cxn modelId="{B94AE99E-0BE7-4120-ACFC-B4593A0D526F}" type="presOf" srcId="{FB16A5E5-A0C6-424B-8508-D65DEB3E4B95}" destId="{83AE73FC-CE81-4F41-AA4E-8EA38B00DD01}" srcOrd="0" destOrd="0" presId="urn:microsoft.com/office/officeart/2005/8/layout/process1"/>
    <dgm:cxn modelId="{A0A39EAE-3B8D-4739-971E-833CC0A0D828}" type="presOf" srcId="{561BDF03-E236-4E08-892A-431AF88708B3}" destId="{68CFB086-D857-418D-9267-0968F311E287}" srcOrd="0" destOrd="0" presId="urn:microsoft.com/office/officeart/2005/8/layout/process1"/>
    <dgm:cxn modelId="{FA1E07B4-5F93-41EC-9EA0-39CA0F99308A}" srcId="{2F8DD613-76A0-45D9-BCDC-222B902D3620}" destId="{6C68F4F0-27EA-43A9-A68F-61D698107AA2}" srcOrd="4" destOrd="0" parTransId="{308BAA3E-FDDC-4FCD-BEC0-D1ADF89E68C8}" sibTransId="{8C1767B7-DFC7-425D-A252-36BE4A783949}"/>
    <dgm:cxn modelId="{A23660B5-79F4-425B-B059-2CB8D86795F7}" srcId="{2F8DD613-76A0-45D9-BCDC-222B902D3620}" destId="{65E19DC5-F534-4448-8B9C-04EB1F77074E}" srcOrd="2" destOrd="0" parTransId="{E4F9A3B9-4FBF-4C15-876E-26FB1FA8CC2D}" sibTransId="{F10B2DA9-DD32-4D46-BA18-56D8A4494437}"/>
    <dgm:cxn modelId="{CA6A7ABA-99C4-4540-93FD-B2680E5CA97A}" type="presOf" srcId="{FB16A5E5-A0C6-424B-8508-D65DEB3E4B95}" destId="{1B64AAA7-6F72-4EDD-8A27-667E9B7EC1DD}" srcOrd="1" destOrd="0" presId="urn:microsoft.com/office/officeart/2005/8/layout/process1"/>
    <dgm:cxn modelId="{AF21F9BC-2C2B-4770-9584-2B35419A963F}" srcId="{2F8DD613-76A0-45D9-BCDC-222B902D3620}" destId="{D769686A-1CF0-45FC-A29E-294193433B68}" srcOrd="5" destOrd="0" parTransId="{01E0D63C-4964-4E97-AE24-8B27A0DEFF41}" sibTransId="{E13E3AAA-9600-4589-B4E7-EBDF2E267B8D}"/>
    <dgm:cxn modelId="{8F8682C0-B96E-4311-B781-163B2AACB506}" srcId="{2F8DD613-76A0-45D9-BCDC-222B902D3620}" destId="{9EEB4ADB-B0AA-45EE-9987-AF51DA2D6023}" srcOrd="0" destOrd="0" parTransId="{A24C8B0E-2527-4695-850B-60CDFE55EC06}" sibTransId="{7BB308AF-2D6A-4953-9DA8-6388517AF3D5}"/>
    <dgm:cxn modelId="{606223C5-805A-48B5-9A1D-2051D1119366}" type="presOf" srcId="{D769686A-1CF0-45FC-A29E-294193433B68}" destId="{80020676-2B71-4542-A93C-00976F1C2542}" srcOrd="0" destOrd="0" presId="urn:microsoft.com/office/officeart/2005/8/layout/process1"/>
    <dgm:cxn modelId="{448FB0DA-6C4C-4A1F-89B1-876954A4C5FE}" type="presOf" srcId="{9EEB4ADB-B0AA-45EE-9987-AF51DA2D6023}" destId="{E2202D20-EF70-4DF1-AC78-F65E77AF3AA4}" srcOrd="0" destOrd="0" presId="urn:microsoft.com/office/officeart/2005/8/layout/process1"/>
    <dgm:cxn modelId="{341619E2-AFD6-4D54-85B2-17D4FFF26CFE}" type="presOf" srcId="{2F8DD613-76A0-45D9-BCDC-222B902D3620}" destId="{BF09EDC2-D90E-45E8-BE47-1F6FA799752E}" srcOrd="0" destOrd="0" presId="urn:microsoft.com/office/officeart/2005/8/layout/process1"/>
    <dgm:cxn modelId="{2296F1E2-D298-4BCE-A038-B2935BD3AC59}" type="presOf" srcId="{69C46158-50B0-40DD-BA04-63663F1175CF}" destId="{21C4CF49-5CBB-41FD-B2AE-02AF8DD47F51}" srcOrd="0" destOrd="0" presId="urn:microsoft.com/office/officeart/2005/8/layout/process1"/>
    <dgm:cxn modelId="{9D227BED-1C05-4E43-A1E0-DAA2F2054DBD}" type="presOf" srcId="{65E19DC5-F534-4448-8B9C-04EB1F77074E}" destId="{8D609691-AE7B-4DBC-B8AB-5F08E3FC6855}" srcOrd="0" destOrd="0" presId="urn:microsoft.com/office/officeart/2005/8/layout/process1"/>
    <dgm:cxn modelId="{9BDA757E-F10B-4ECD-9FAD-7570CA533487}" type="presParOf" srcId="{BF09EDC2-D90E-45E8-BE47-1F6FA799752E}" destId="{E2202D20-EF70-4DF1-AC78-F65E77AF3AA4}" srcOrd="0" destOrd="0" presId="urn:microsoft.com/office/officeart/2005/8/layout/process1"/>
    <dgm:cxn modelId="{4A61321D-5417-4784-A5E6-FBD9BF90477D}" type="presParOf" srcId="{BF09EDC2-D90E-45E8-BE47-1F6FA799752E}" destId="{115C2ED7-E532-46C3-AC0D-4450DB3B6D2C}" srcOrd="1" destOrd="0" presId="urn:microsoft.com/office/officeart/2005/8/layout/process1"/>
    <dgm:cxn modelId="{381EE47E-F32B-4A17-9469-C83E22DBF9C9}" type="presParOf" srcId="{115C2ED7-E532-46C3-AC0D-4450DB3B6D2C}" destId="{557AC640-A9A1-43D5-A0CD-6E8D8E849E34}" srcOrd="0" destOrd="0" presId="urn:microsoft.com/office/officeart/2005/8/layout/process1"/>
    <dgm:cxn modelId="{12132303-6677-4FE9-BED4-898E32E9097B}" type="presParOf" srcId="{BF09EDC2-D90E-45E8-BE47-1F6FA799752E}" destId="{68CFB086-D857-418D-9267-0968F311E287}" srcOrd="2" destOrd="0" presId="urn:microsoft.com/office/officeart/2005/8/layout/process1"/>
    <dgm:cxn modelId="{104F63CC-1B38-4D79-BA62-829A706F2D5E}" type="presParOf" srcId="{BF09EDC2-D90E-45E8-BE47-1F6FA799752E}" destId="{83AE73FC-CE81-4F41-AA4E-8EA38B00DD01}" srcOrd="3" destOrd="0" presId="urn:microsoft.com/office/officeart/2005/8/layout/process1"/>
    <dgm:cxn modelId="{542D4721-FD70-4CA1-833E-0883173B77BD}" type="presParOf" srcId="{83AE73FC-CE81-4F41-AA4E-8EA38B00DD01}" destId="{1B64AAA7-6F72-4EDD-8A27-667E9B7EC1DD}" srcOrd="0" destOrd="0" presId="urn:microsoft.com/office/officeart/2005/8/layout/process1"/>
    <dgm:cxn modelId="{38E71CFA-85B3-4996-82C4-4F3B9CC8F204}" type="presParOf" srcId="{BF09EDC2-D90E-45E8-BE47-1F6FA799752E}" destId="{8D609691-AE7B-4DBC-B8AB-5F08E3FC6855}" srcOrd="4" destOrd="0" presId="urn:microsoft.com/office/officeart/2005/8/layout/process1"/>
    <dgm:cxn modelId="{587558BE-396F-4590-A8E3-8497A38BD074}" type="presParOf" srcId="{BF09EDC2-D90E-45E8-BE47-1F6FA799752E}" destId="{EB906B59-0407-4BE9-A11E-0114D6118762}" srcOrd="5" destOrd="0" presId="urn:microsoft.com/office/officeart/2005/8/layout/process1"/>
    <dgm:cxn modelId="{2793469A-919B-4D5F-8C8E-D871BB3FDFEA}" type="presParOf" srcId="{EB906B59-0407-4BE9-A11E-0114D6118762}" destId="{442AEFC6-C401-4701-A782-8C43D701ED95}" srcOrd="0" destOrd="0" presId="urn:microsoft.com/office/officeart/2005/8/layout/process1"/>
    <dgm:cxn modelId="{CA4DEAB3-7BAC-4E71-9842-4DD6A53DC0EC}" type="presParOf" srcId="{BF09EDC2-D90E-45E8-BE47-1F6FA799752E}" destId="{21C4CF49-5CBB-41FD-B2AE-02AF8DD47F51}" srcOrd="6" destOrd="0" presId="urn:microsoft.com/office/officeart/2005/8/layout/process1"/>
    <dgm:cxn modelId="{7FD8A38B-C7EC-44CF-8FDF-100A0C3F86E3}" type="presParOf" srcId="{BF09EDC2-D90E-45E8-BE47-1F6FA799752E}" destId="{3D2A7FEC-E443-4226-83FE-F78D9AAB5AAB}" srcOrd="7" destOrd="0" presId="urn:microsoft.com/office/officeart/2005/8/layout/process1"/>
    <dgm:cxn modelId="{DEE58225-B1C9-460E-8228-619D7406C104}" type="presParOf" srcId="{3D2A7FEC-E443-4226-83FE-F78D9AAB5AAB}" destId="{DEDB59AB-7A60-405E-9094-B543860A4E47}" srcOrd="0" destOrd="0" presId="urn:microsoft.com/office/officeart/2005/8/layout/process1"/>
    <dgm:cxn modelId="{76026678-A9D8-429D-B657-48308E87DAB5}" type="presParOf" srcId="{BF09EDC2-D90E-45E8-BE47-1F6FA799752E}" destId="{80D8FDB6-71A5-4471-9EC7-79616CE52CDA}" srcOrd="8" destOrd="0" presId="urn:microsoft.com/office/officeart/2005/8/layout/process1"/>
    <dgm:cxn modelId="{CDCAEA60-400E-4049-A333-A2DE7D5227AA}" type="presParOf" srcId="{BF09EDC2-D90E-45E8-BE47-1F6FA799752E}" destId="{2876F81B-4080-4AC1-B3A2-2C42A5131178}" srcOrd="9" destOrd="0" presId="urn:microsoft.com/office/officeart/2005/8/layout/process1"/>
    <dgm:cxn modelId="{0D69D4BE-A084-49A3-8E06-3408E88371C6}" type="presParOf" srcId="{2876F81B-4080-4AC1-B3A2-2C42A5131178}" destId="{D73014AC-5152-47DE-ABE2-9CB41B594238}" srcOrd="0" destOrd="0" presId="urn:microsoft.com/office/officeart/2005/8/layout/process1"/>
    <dgm:cxn modelId="{D44E2EE9-5B74-45E4-B982-694204A8AC8D}" type="presParOf" srcId="{BF09EDC2-D90E-45E8-BE47-1F6FA799752E}" destId="{80020676-2B71-4542-A93C-00976F1C2542}" srcOrd="10" destOrd="0" presId="urn:microsoft.com/office/officeart/2005/8/layout/process1"/>
  </dgm:cxnLst>
  <dgm:bg/>
  <dgm:whole>
    <a:ln w="762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1E6BA-1E7A-4A06-BA3D-83FEC7A12E9A}">
      <dsp:nvSpPr>
        <dsp:cNvPr id="0" name=""/>
        <dsp:cNvSpPr/>
      </dsp:nvSpPr>
      <dsp:spPr>
        <a:xfrm>
          <a:off x="0" y="228599"/>
          <a:ext cx="9268326" cy="26403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8B4C1-574F-4EE7-89FB-EA5C5C39113F}">
      <dsp:nvSpPr>
        <dsp:cNvPr id="0" name=""/>
        <dsp:cNvSpPr/>
      </dsp:nvSpPr>
      <dsp:spPr>
        <a:xfrm>
          <a:off x="279113" y="352043"/>
          <a:ext cx="1340015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DD912-33FE-44C9-A67F-DD5EF6C0D785}">
      <dsp:nvSpPr>
        <dsp:cNvPr id="0" name=""/>
        <dsp:cNvSpPr/>
      </dsp:nvSpPr>
      <dsp:spPr>
        <a:xfrm rot="10800000">
          <a:off x="279113" y="2640329"/>
          <a:ext cx="1340015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Convene Expert Panel</a:t>
          </a:r>
        </a:p>
      </dsp:txBody>
      <dsp:txXfrm rot="10800000">
        <a:off x="320323" y="2640329"/>
        <a:ext cx="1257595" cy="3185860"/>
      </dsp:txXfrm>
    </dsp:sp>
    <dsp:sp modelId="{9216F551-ABFD-4525-9603-2BC2320F5543}">
      <dsp:nvSpPr>
        <dsp:cNvPr id="0" name=""/>
        <dsp:cNvSpPr/>
      </dsp:nvSpPr>
      <dsp:spPr>
        <a:xfrm>
          <a:off x="1753130" y="352043"/>
          <a:ext cx="1340015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AA6D9-D087-463B-A2A8-FB4B7E3CB6BB}">
      <dsp:nvSpPr>
        <dsp:cNvPr id="0" name=""/>
        <dsp:cNvSpPr/>
      </dsp:nvSpPr>
      <dsp:spPr>
        <a:xfrm rot="10800000">
          <a:off x="1753130" y="2640329"/>
          <a:ext cx="1340015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planning guide to adapt Caring Contacts</a:t>
          </a:r>
        </a:p>
      </dsp:txBody>
      <dsp:txXfrm rot="10800000">
        <a:off x="1794340" y="2640329"/>
        <a:ext cx="1257595" cy="3185860"/>
      </dsp:txXfrm>
    </dsp:sp>
    <dsp:sp modelId="{D3534602-2ED7-4CF7-B136-FBA1A0E21D81}">
      <dsp:nvSpPr>
        <dsp:cNvPr id="0" name=""/>
        <dsp:cNvSpPr/>
      </dsp:nvSpPr>
      <dsp:spPr>
        <a:xfrm>
          <a:off x="3227146" y="352043"/>
          <a:ext cx="1340015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AF4E9-4674-4483-9E0E-3522048725CE}">
      <dsp:nvSpPr>
        <dsp:cNvPr id="0" name=""/>
        <dsp:cNvSpPr/>
      </dsp:nvSpPr>
      <dsp:spPr>
        <a:xfrm rot="10800000">
          <a:off x="3227146" y="2640329"/>
          <a:ext cx="1340015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Construct cohort of high-risk Veterans</a:t>
          </a:r>
        </a:p>
      </dsp:txBody>
      <dsp:txXfrm rot="10800000">
        <a:off x="3268356" y="2640329"/>
        <a:ext cx="1257595" cy="3185860"/>
      </dsp:txXfrm>
    </dsp:sp>
    <dsp:sp modelId="{5B7F2BE5-1A73-4815-BA2C-B0EEF1F6380A}">
      <dsp:nvSpPr>
        <dsp:cNvPr id="0" name=""/>
        <dsp:cNvSpPr/>
      </dsp:nvSpPr>
      <dsp:spPr>
        <a:xfrm>
          <a:off x="4701163" y="352043"/>
          <a:ext cx="1340015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l="-6000" r="-6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297AB-3E1E-4F86-B32F-BDCA65D343CE}">
      <dsp:nvSpPr>
        <dsp:cNvPr id="0" name=""/>
        <dsp:cNvSpPr/>
      </dsp:nvSpPr>
      <dsp:spPr>
        <a:xfrm rot="10800000">
          <a:off x="4701163" y="2640329"/>
          <a:ext cx="1340015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Develop data collection instrument and outcome measures </a:t>
          </a:r>
        </a:p>
      </dsp:txBody>
      <dsp:txXfrm rot="10800000">
        <a:off x="4742373" y="2640329"/>
        <a:ext cx="1257595" cy="3185860"/>
      </dsp:txXfrm>
    </dsp:sp>
    <dsp:sp modelId="{92B96F45-671C-47A9-ACF0-B7398BFC9847}">
      <dsp:nvSpPr>
        <dsp:cNvPr id="0" name=""/>
        <dsp:cNvSpPr/>
      </dsp:nvSpPr>
      <dsp:spPr>
        <a:xfrm>
          <a:off x="6175180" y="352043"/>
          <a:ext cx="1340015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l="-37000" r="-37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209C7-8959-4974-A86F-94BEE1B08F17}">
      <dsp:nvSpPr>
        <dsp:cNvPr id="0" name=""/>
        <dsp:cNvSpPr/>
      </dsp:nvSpPr>
      <dsp:spPr>
        <a:xfrm rot="10800000">
          <a:off x="6175180" y="2640329"/>
          <a:ext cx="1340015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procedure for administrative data linkage </a:t>
          </a:r>
        </a:p>
      </dsp:txBody>
      <dsp:txXfrm rot="10800000">
        <a:off x="6216390" y="2640329"/>
        <a:ext cx="1257595" cy="3185860"/>
      </dsp:txXfrm>
    </dsp:sp>
    <dsp:sp modelId="{C260166C-B3FA-4FB7-9E46-42DAE3AB2A9C}">
      <dsp:nvSpPr>
        <dsp:cNvPr id="0" name=""/>
        <dsp:cNvSpPr/>
      </dsp:nvSpPr>
      <dsp:spPr>
        <a:xfrm>
          <a:off x="7649197" y="352043"/>
          <a:ext cx="1340015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/>
          <a:srcRect/>
          <a:stretch>
            <a:fillRect l="-30000" r="-30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CB85C-2FA3-4F08-AF20-E24B25DA2B40}">
      <dsp:nvSpPr>
        <dsp:cNvPr id="0" name=""/>
        <dsp:cNvSpPr/>
      </dsp:nvSpPr>
      <dsp:spPr>
        <a:xfrm rot="10800000">
          <a:off x="7649197" y="2640329"/>
          <a:ext cx="1340015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Prepare IRB protocol and grant application for future RCT</a:t>
          </a:r>
        </a:p>
      </dsp:txBody>
      <dsp:txXfrm rot="10800000">
        <a:off x="7690407" y="2640329"/>
        <a:ext cx="1257595" cy="3185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1E6BA-1E7A-4A06-BA3D-83FEC7A12E9A}">
      <dsp:nvSpPr>
        <dsp:cNvPr id="0" name=""/>
        <dsp:cNvSpPr/>
      </dsp:nvSpPr>
      <dsp:spPr>
        <a:xfrm>
          <a:off x="0" y="156413"/>
          <a:ext cx="9029700" cy="26403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8B4C1-574F-4EE7-89FB-EA5C5C39113F}">
      <dsp:nvSpPr>
        <dsp:cNvPr id="0" name=""/>
        <dsp:cNvSpPr/>
      </dsp:nvSpPr>
      <dsp:spPr>
        <a:xfrm>
          <a:off x="271927" y="352043"/>
          <a:ext cx="1305514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DD912-33FE-44C9-A67F-DD5EF6C0D785}">
      <dsp:nvSpPr>
        <dsp:cNvPr id="0" name=""/>
        <dsp:cNvSpPr/>
      </dsp:nvSpPr>
      <dsp:spPr>
        <a:xfrm rot="10800000">
          <a:off x="271927" y="2640329"/>
          <a:ext cx="1305514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Convene Expert Panel</a:t>
          </a:r>
        </a:p>
      </dsp:txBody>
      <dsp:txXfrm rot="10800000">
        <a:off x="312076" y="2640329"/>
        <a:ext cx="1225216" cy="3186921"/>
      </dsp:txXfrm>
    </dsp:sp>
    <dsp:sp modelId="{9216F551-ABFD-4525-9603-2BC2320F5543}">
      <dsp:nvSpPr>
        <dsp:cNvPr id="0" name=""/>
        <dsp:cNvSpPr/>
      </dsp:nvSpPr>
      <dsp:spPr>
        <a:xfrm>
          <a:off x="1707993" y="352043"/>
          <a:ext cx="1305514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AA6D9-D087-463B-A2A8-FB4B7E3CB6BB}">
      <dsp:nvSpPr>
        <dsp:cNvPr id="0" name=""/>
        <dsp:cNvSpPr/>
      </dsp:nvSpPr>
      <dsp:spPr>
        <a:xfrm rot="10800000">
          <a:off x="1707993" y="2640329"/>
          <a:ext cx="1305514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planning guide to adapt Caring Contacts</a:t>
          </a:r>
        </a:p>
      </dsp:txBody>
      <dsp:txXfrm rot="10800000">
        <a:off x="1748142" y="2640329"/>
        <a:ext cx="1225216" cy="3186921"/>
      </dsp:txXfrm>
    </dsp:sp>
    <dsp:sp modelId="{D3534602-2ED7-4CF7-B136-FBA1A0E21D81}">
      <dsp:nvSpPr>
        <dsp:cNvPr id="0" name=""/>
        <dsp:cNvSpPr/>
      </dsp:nvSpPr>
      <dsp:spPr>
        <a:xfrm>
          <a:off x="3144059" y="352043"/>
          <a:ext cx="1305514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AF4E9-4674-4483-9E0E-3522048725CE}">
      <dsp:nvSpPr>
        <dsp:cNvPr id="0" name=""/>
        <dsp:cNvSpPr/>
      </dsp:nvSpPr>
      <dsp:spPr>
        <a:xfrm rot="10800000">
          <a:off x="3144059" y="2640329"/>
          <a:ext cx="1305514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Construct cohort of high-risk Veterans</a:t>
          </a:r>
        </a:p>
      </dsp:txBody>
      <dsp:txXfrm rot="10800000">
        <a:off x="3184208" y="2640329"/>
        <a:ext cx="1225216" cy="3186921"/>
      </dsp:txXfrm>
    </dsp:sp>
    <dsp:sp modelId="{5B7F2BE5-1A73-4815-BA2C-B0EEF1F6380A}">
      <dsp:nvSpPr>
        <dsp:cNvPr id="0" name=""/>
        <dsp:cNvSpPr/>
      </dsp:nvSpPr>
      <dsp:spPr>
        <a:xfrm>
          <a:off x="4580125" y="352043"/>
          <a:ext cx="1305514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l="-6000" r="-6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297AB-3E1E-4F86-B32F-BDCA65D343CE}">
      <dsp:nvSpPr>
        <dsp:cNvPr id="0" name=""/>
        <dsp:cNvSpPr/>
      </dsp:nvSpPr>
      <dsp:spPr>
        <a:xfrm rot="10800000">
          <a:off x="4580125" y="2640329"/>
          <a:ext cx="1305514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Develop data collection instrument and outcome measures </a:t>
          </a:r>
        </a:p>
      </dsp:txBody>
      <dsp:txXfrm rot="10800000">
        <a:off x="4620274" y="2640329"/>
        <a:ext cx="1225216" cy="3186921"/>
      </dsp:txXfrm>
    </dsp:sp>
    <dsp:sp modelId="{92B96F45-671C-47A9-ACF0-B7398BFC9847}">
      <dsp:nvSpPr>
        <dsp:cNvPr id="0" name=""/>
        <dsp:cNvSpPr/>
      </dsp:nvSpPr>
      <dsp:spPr>
        <a:xfrm>
          <a:off x="6016191" y="352043"/>
          <a:ext cx="1305514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l="-37000" r="-37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209C7-8959-4974-A86F-94BEE1B08F17}">
      <dsp:nvSpPr>
        <dsp:cNvPr id="0" name=""/>
        <dsp:cNvSpPr/>
      </dsp:nvSpPr>
      <dsp:spPr>
        <a:xfrm rot="10800000">
          <a:off x="6016191" y="2640329"/>
          <a:ext cx="1305514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procedure for administrative data linkage </a:t>
          </a:r>
        </a:p>
      </dsp:txBody>
      <dsp:txXfrm rot="10800000">
        <a:off x="6056340" y="2640329"/>
        <a:ext cx="1225216" cy="3186921"/>
      </dsp:txXfrm>
    </dsp:sp>
    <dsp:sp modelId="{C260166C-B3FA-4FB7-9E46-42DAE3AB2A9C}">
      <dsp:nvSpPr>
        <dsp:cNvPr id="0" name=""/>
        <dsp:cNvSpPr/>
      </dsp:nvSpPr>
      <dsp:spPr>
        <a:xfrm>
          <a:off x="7452258" y="352043"/>
          <a:ext cx="1305514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/>
          <a:srcRect/>
          <a:stretch>
            <a:fillRect l="-30000" r="-30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CB85C-2FA3-4F08-AF20-E24B25DA2B40}">
      <dsp:nvSpPr>
        <dsp:cNvPr id="0" name=""/>
        <dsp:cNvSpPr/>
      </dsp:nvSpPr>
      <dsp:spPr>
        <a:xfrm rot="10800000">
          <a:off x="7452258" y="2640329"/>
          <a:ext cx="1305514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Prepare IRB protocol and grant application for future RCT</a:t>
          </a:r>
        </a:p>
      </dsp:txBody>
      <dsp:txXfrm rot="10800000">
        <a:off x="7492407" y="2640329"/>
        <a:ext cx="1225216" cy="3186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1E6BA-1E7A-4A06-BA3D-83FEC7A12E9A}">
      <dsp:nvSpPr>
        <dsp:cNvPr id="0" name=""/>
        <dsp:cNvSpPr/>
      </dsp:nvSpPr>
      <dsp:spPr>
        <a:xfrm>
          <a:off x="0" y="228599"/>
          <a:ext cx="9129963" cy="26403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8B4C1-574F-4EE7-89FB-EA5C5C39113F}">
      <dsp:nvSpPr>
        <dsp:cNvPr id="0" name=""/>
        <dsp:cNvSpPr/>
      </dsp:nvSpPr>
      <dsp:spPr>
        <a:xfrm>
          <a:off x="274946" y="352043"/>
          <a:ext cx="1320010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DD912-33FE-44C9-A67F-DD5EF6C0D785}">
      <dsp:nvSpPr>
        <dsp:cNvPr id="0" name=""/>
        <dsp:cNvSpPr/>
      </dsp:nvSpPr>
      <dsp:spPr>
        <a:xfrm rot="10800000">
          <a:off x="274946" y="2640329"/>
          <a:ext cx="1320010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Convene Expert Panel</a:t>
          </a:r>
        </a:p>
      </dsp:txBody>
      <dsp:txXfrm rot="10800000">
        <a:off x="315541" y="2640329"/>
        <a:ext cx="1238820" cy="3186475"/>
      </dsp:txXfrm>
    </dsp:sp>
    <dsp:sp modelId="{9216F551-ABFD-4525-9603-2BC2320F5543}">
      <dsp:nvSpPr>
        <dsp:cNvPr id="0" name=""/>
        <dsp:cNvSpPr/>
      </dsp:nvSpPr>
      <dsp:spPr>
        <a:xfrm>
          <a:off x="1726958" y="352043"/>
          <a:ext cx="1320010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AA6D9-D087-463B-A2A8-FB4B7E3CB6BB}">
      <dsp:nvSpPr>
        <dsp:cNvPr id="0" name=""/>
        <dsp:cNvSpPr/>
      </dsp:nvSpPr>
      <dsp:spPr>
        <a:xfrm rot="10800000">
          <a:off x="1726958" y="2640329"/>
          <a:ext cx="1320010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planning guide to adapt Caring Contacts</a:t>
          </a:r>
        </a:p>
      </dsp:txBody>
      <dsp:txXfrm rot="10800000">
        <a:off x="1767553" y="2640329"/>
        <a:ext cx="1238820" cy="3186475"/>
      </dsp:txXfrm>
    </dsp:sp>
    <dsp:sp modelId="{D3534602-2ED7-4CF7-B136-FBA1A0E21D81}">
      <dsp:nvSpPr>
        <dsp:cNvPr id="0" name=""/>
        <dsp:cNvSpPr/>
      </dsp:nvSpPr>
      <dsp:spPr>
        <a:xfrm>
          <a:off x="3178970" y="352043"/>
          <a:ext cx="1320010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AF4E9-4674-4483-9E0E-3522048725CE}">
      <dsp:nvSpPr>
        <dsp:cNvPr id="0" name=""/>
        <dsp:cNvSpPr/>
      </dsp:nvSpPr>
      <dsp:spPr>
        <a:xfrm rot="10800000">
          <a:off x="3178970" y="2640329"/>
          <a:ext cx="1320010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Construct cohort of high-risk Veterans</a:t>
          </a:r>
        </a:p>
      </dsp:txBody>
      <dsp:txXfrm rot="10800000">
        <a:off x="3219565" y="2640329"/>
        <a:ext cx="1238820" cy="3186475"/>
      </dsp:txXfrm>
    </dsp:sp>
    <dsp:sp modelId="{5B7F2BE5-1A73-4815-BA2C-B0EEF1F6380A}">
      <dsp:nvSpPr>
        <dsp:cNvPr id="0" name=""/>
        <dsp:cNvSpPr/>
      </dsp:nvSpPr>
      <dsp:spPr>
        <a:xfrm>
          <a:off x="4630982" y="352043"/>
          <a:ext cx="1320010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l="-6000" r="-6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297AB-3E1E-4F86-B32F-BDCA65D343CE}">
      <dsp:nvSpPr>
        <dsp:cNvPr id="0" name=""/>
        <dsp:cNvSpPr/>
      </dsp:nvSpPr>
      <dsp:spPr>
        <a:xfrm rot="10800000">
          <a:off x="4630982" y="2640329"/>
          <a:ext cx="1320010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Develop data collection instrument and outcome measures </a:t>
          </a:r>
        </a:p>
      </dsp:txBody>
      <dsp:txXfrm rot="10800000">
        <a:off x="4671577" y="2640329"/>
        <a:ext cx="1238820" cy="3186475"/>
      </dsp:txXfrm>
    </dsp:sp>
    <dsp:sp modelId="{92B96F45-671C-47A9-ACF0-B7398BFC9847}">
      <dsp:nvSpPr>
        <dsp:cNvPr id="0" name=""/>
        <dsp:cNvSpPr/>
      </dsp:nvSpPr>
      <dsp:spPr>
        <a:xfrm>
          <a:off x="6082993" y="352043"/>
          <a:ext cx="1320010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l="-37000" r="-37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209C7-8959-4974-A86F-94BEE1B08F17}">
      <dsp:nvSpPr>
        <dsp:cNvPr id="0" name=""/>
        <dsp:cNvSpPr/>
      </dsp:nvSpPr>
      <dsp:spPr>
        <a:xfrm rot="10800000">
          <a:off x="6082993" y="2640329"/>
          <a:ext cx="1320010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procedure for administrative data linkage </a:t>
          </a:r>
        </a:p>
      </dsp:txBody>
      <dsp:txXfrm rot="10800000">
        <a:off x="6123588" y="2640329"/>
        <a:ext cx="1238820" cy="3186475"/>
      </dsp:txXfrm>
    </dsp:sp>
    <dsp:sp modelId="{C260166C-B3FA-4FB7-9E46-42DAE3AB2A9C}">
      <dsp:nvSpPr>
        <dsp:cNvPr id="0" name=""/>
        <dsp:cNvSpPr/>
      </dsp:nvSpPr>
      <dsp:spPr>
        <a:xfrm>
          <a:off x="7535005" y="352043"/>
          <a:ext cx="1320010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/>
          <a:srcRect/>
          <a:stretch>
            <a:fillRect l="-30000" r="-30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CB85C-2FA3-4F08-AF20-E24B25DA2B40}">
      <dsp:nvSpPr>
        <dsp:cNvPr id="0" name=""/>
        <dsp:cNvSpPr/>
      </dsp:nvSpPr>
      <dsp:spPr>
        <a:xfrm rot="10800000">
          <a:off x="7535005" y="2640329"/>
          <a:ext cx="1320010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Prepare IRB protocol and grant application for future RCT</a:t>
          </a:r>
        </a:p>
      </dsp:txBody>
      <dsp:txXfrm rot="10800000">
        <a:off x="7575600" y="2640329"/>
        <a:ext cx="1238820" cy="3186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1E6BA-1E7A-4A06-BA3D-83FEC7A12E9A}">
      <dsp:nvSpPr>
        <dsp:cNvPr id="0" name=""/>
        <dsp:cNvSpPr/>
      </dsp:nvSpPr>
      <dsp:spPr>
        <a:xfrm>
          <a:off x="0" y="228599"/>
          <a:ext cx="8915400" cy="26403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8B4C1-574F-4EE7-89FB-EA5C5C39113F}">
      <dsp:nvSpPr>
        <dsp:cNvPr id="0" name=""/>
        <dsp:cNvSpPr/>
      </dsp:nvSpPr>
      <dsp:spPr>
        <a:xfrm>
          <a:off x="268485" y="352043"/>
          <a:ext cx="1288989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DD912-33FE-44C9-A67F-DD5EF6C0D785}">
      <dsp:nvSpPr>
        <dsp:cNvPr id="0" name=""/>
        <dsp:cNvSpPr/>
      </dsp:nvSpPr>
      <dsp:spPr>
        <a:xfrm rot="10800000">
          <a:off x="268485" y="2640329"/>
          <a:ext cx="1288989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Convene Expert Panel</a:t>
          </a:r>
        </a:p>
      </dsp:txBody>
      <dsp:txXfrm rot="10800000">
        <a:off x="308126" y="2640329"/>
        <a:ext cx="1209707" cy="3187429"/>
      </dsp:txXfrm>
    </dsp:sp>
    <dsp:sp modelId="{9216F551-ABFD-4525-9603-2BC2320F5543}">
      <dsp:nvSpPr>
        <dsp:cNvPr id="0" name=""/>
        <dsp:cNvSpPr/>
      </dsp:nvSpPr>
      <dsp:spPr>
        <a:xfrm>
          <a:off x="1686373" y="352043"/>
          <a:ext cx="1288989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AA6D9-D087-463B-A2A8-FB4B7E3CB6BB}">
      <dsp:nvSpPr>
        <dsp:cNvPr id="0" name=""/>
        <dsp:cNvSpPr/>
      </dsp:nvSpPr>
      <dsp:spPr>
        <a:xfrm rot="10800000">
          <a:off x="1686373" y="2640329"/>
          <a:ext cx="1288989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planning guide to adapt Caring Contacts</a:t>
          </a:r>
        </a:p>
      </dsp:txBody>
      <dsp:txXfrm rot="10800000">
        <a:off x="1726014" y="2640329"/>
        <a:ext cx="1209707" cy="3187429"/>
      </dsp:txXfrm>
    </dsp:sp>
    <dsp:sp modelId="{D3534602-2ED7-4CF7-B136-FBA1A0E21D81}">
      <dsp:nvSpPr>
        <dsp:cNvPr id="0" name=""/>
        <dsp:cNvSpPr/>
      </dsp:nvSpPr>
      <dsp:spPr>
        <a:xfrm>
          <a:off x="3104261" y="352043"/>
          <a:ext cx="1288989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AF4E9-4674-4483-9E0E-3522048725CE}">
      <dsp:nvSpPr>
        <dsp:cNvPr id="0" name=""/>
        <dsp:cNvSpPr/>
      </dsp:nvSpPr>
      <dsp:spPr>
        <a:xfrm rot="10800000">
          <a:off x="3104261" y="2640329"/>
          <a:ext cx="1288989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Construct cohort of high-risk Veterans</a:t>
          </a:r>
        </a:p>
      </dsp:txBody>
      <dsp:txXfrm rot="10800000">
        <a:off x="3143902" y="2640329"/>
        <a:ext cx="1209707" cy="3187429"/>
      </dsp:txXfrm>
    </dsp:sp>
    <dsp:sp modelId="{5B7F2BE5-1A73-4815-BA2C-B0EEF1F6380A}">
      <dsp:nvSpPr>
        <dsp:cNvPr id="0" name=""/>
        <dsp:cNvSpPr/>
      </dsp:nvSpPr>
      <dsp:spPr>
        <a:xfrm>
          <a:off x="4522149" y="352043"/>
          <a:ext cx="1288989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l="-6000" r="-6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297AB-3E1E-4F86-B32F-BDCA65D343CE}">
      <dsp:nvSpPr>
        <dsp:cNvPr id="0" name=""/>
        <dsp:cNvSpPr/>
      </dsp:nvSpPr>
      <dsp:spPr>
        <a:xfrm rot="10800000">
          <a:off x="4522149" y="2640329"/>
          <a:ext cx="1288989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Develop data collection instrument and outcome measures </a:t>
          </a:r>
        </a:p>
      </dsp:txBody>
      <dsp:txXfrm rot="10800000">
        <a:off x="4561790" y="2640329"/>
        <a:ext cx="1209707" cy="3187429"/>
      </dsp:txXfrm>
    </dsp:sp>
    <dsp:sp modelId="{92B96F45-671C-47A9-ACF0-B7398BFC9847}">
      <dsp:nvSpPr>
        <dsp:cNvPr id="0" name=""/>
        <dsp:cNvSpPr/>
      </dsp:nvSpPr>
      <dsp:spPr>
        <a:xfrm>
          <a:off x="5940037" y="352043"/>
          <a:ext cx="1288989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l="-37000" r="-37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209C7-8959-4974-A86F-94BEE1B08F17}">
      <dsp:nvSpPr>
        <dsp:cNvPr id="0" name=""/>
        <dsp:cNvSpPr/>
      </dsp:nvSpPr>
      <dsp:spPr>
        <a:xfrm rot="10800000">
          <a:off x="5940037" y="2640329"/>
          <a:ext cx="1288989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procedure for administrative data linkage </a:t>
          </a:r>
        </a:p>
      </dsp:txBody>
      <dsp:txXfrm rot="10800000">
        <a:off x="5979678" y="2640329"/>
        <a:ext cx="1209707" cy="3187429"/>
      </dsp:txXfrm>
    </dsp:sp>
    <dsp:sp modelId="{C260166C-B3FA-4FB7-9E46-42DAE3AB2A9C}">
      <dsp:nvSpPr>
        <dsp:cNvPr id="0" name=""/>
        <dsp:cNvSpPr/>
      </dsp:nvSpPr>
      <dsp:spPr>
        <a:xfrm>
          <a:off x="7357925" y="352043"/>
          <a:ext cx="1288989" cy="19362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/>
          <a:srcRect/>
          <a:stretch>
            <a:fillRect l="-30000" r="-30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CB85C-2FA3-4F08-AF20-E24B25DA2B40}">
      <dsp:nvSpPr>
        <dsp:cNvPr id="0" name=""/>
        <dsp:cNvSpPr/>
      </dsp:nvSpPr>
      <dsp:spPr>
        <a:xfrm rot="10800000">
          <a:off x="7357925" y="2640329"/>
          <a:ext cx="1288989" cy="3227070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Prepare IRB protocol and grant application for future RCT</a:t>
          </a:r>
        </a:p>
      </dsp:txBody>
      <dsp:txXfrm rot="10800000">
        <a:off x="7397566" y="2640329"/>
        <a:ext cx="1209707" cy="31874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613F7-D1AD-C24E-9C45-6676C2039CA0}">
      <dsp:nvSpPr>
        <dsp:cNvPr id="0" name=""/>
        <dsp:cNvSpPr/>
      </dsp:nvSpPr>
      <dsp:spPr>
        <a:xfrm>
          <a:off x="0" y="0"/>
          <a:ext cx="571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578FA-92AD-7E46-8372-943B00B716E2}">
      <dsp:nvSpPr>
        <dsp:cNvPr id="0" name=""/>
        <dsp:cNvSpPr/>
      </dsp:nvSpPr>
      <dsp:spPr>
        <a:xfrm>
          <a:off x="0" y="0"/>
          <a:ext cx="5715000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Identifying indicators of social isolation using administrative data (CDW)?</a:t>
          </a:r>
        </a:p>
      </dsp:txBody>
      <dsp:txXfrm>
        <a:off x="0" y="0"/>
        <a:ext cx="5715000" cy="1394460"/>
      </dsp:txXfrm>
    </dsp:sp>
    <dsp:sp modelId="{9984D0CD-D3E9-8F40-AC31-4617104E4D77}">
      <dsp:nvSpPr>
        <dsp:cNvPr id="0" name=""/>
        <dsp:cNvSpPr/>
      </dsp:nvSpPr>
      <dsp:spPr>
        <a:xfrm>
          <a:off x="0" y="1394460"/>
          <a:ext cx="571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1C70D-42DE-C64D-B8DB-33E620FC93A8}">
      <dsp:nvSpPr>
        <dsp:cNvPr id="0" name=""/>
        <dsp:cNvSpPr/>
      </dsp:nvSpPr>
      <dsp:spPr>
        <a:xfrm>
          <a:off x="0" y="1394460"/>
          <a:ext cx="5715000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Potential VA sites for an RCT of Crisis Caring Contacts?</a:t>
          </a:r>
        </a:p>
      </dsp:txBody>
      <dsp:txXfrm>
        <a:off x="0" y="1394460"/>
        <a:ext cx="5715000" cy="1394460"/>
      </dsp:txXfrm>
    </dsp:sp>
    <dsp:sp modelId="{EABF13B6-8760-0349-9225-EEC95727B569}">
      <dsp:nvSpPr>
        <dsp:cNvPr id="0" name=""/>
        <dsp:cNvSpPr/>
      </dsp:nvSpPr>
      <dsp:spPr>
        <a:xfrm>
          <a:off x="0" y="2788920"/>
          <a:ext cx="571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B419D-F781-614A-A819-8D6309EB9271}">
      <dsp:nvSpPr>
        <dsp:cNvPr id="0" name=""/>
        <dsp:cNvSpPr/>
      </dsp:nvSpPr>
      <dsp:spPr>
        <a:xfrm>
          <a:off x="0" y="2788920"/>
          <a:ext cx="5715000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Operational partner?</a:t>
          </a:r>
        </a:p>
      </dsp:txBody>
      <dsp:txXfrm>
        <a:off x="0" y="2788920"/>
        <a:ext cx="5715000" cy="1394460"/>
      </dsp:txXfrm>
    </dsp:sp>
    <dsp:sp modelId="{1FAEBC24-FFE0-F144-B7CE-65F271F749EF}">
      <dsp:nvSpPr>
        <dsp:cNvPr id="0" name=""/>
        <dsp:cNvSpPr/>
      </dsp:nvSpPr>
      <dsp:spPr>
        <a:xfrm>
          <a:off x="0" y="4183380"/>
          <a:ext cx="5715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38A07-7829-3D40-B749-44255E20D16E}">
      <dsp:nvSpPr>
        <dsp:cNvPr id="0" name=""/>
        <dsp:cNvSpPr/>
      </dsp:nvSpPr>
      <dsp:spPr>
        <a:xfrm>
          <a:off x="0" y="4183380"/>
          <a:ext cx="5715000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Funding source?</a:t>
          </a:r>
        </a:p>
      </dsp:txBody>
      <dsp:txXfrm>
        <a:off x="0" y="4183380"/>
        <a:ext cx="5715000" cy="13944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02D20-EF70-4DF1-AC78-F65E77AF3AA4}">
      <dsp:nvSpPr>
        <dsp:cNvPr id="0" name=""/>
        <dsp:cNvSpPr/>
      </dsp:nvSpPr>
      <dsp:spPr>
        <a:xfrm>
          <a:off x="27811" y="459406"/>
          <a:ext cx="1433261" cy="31733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March 19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CA Stay at Home Order issued</a:t>
          </a:r>
        </a:p>
      </dsp:txBody>
      <dsp:txXfrm>
        <a:off x="69790" y="501385"/>
        <a:ext cx="1349303" cy="3089419"/>
      </dsp:txXfrm>
    </dsp:sp>
    <dsp:sp modelId="{115C2ED7-E532-46C3-AC0D-4450DB3B6D2C}">
      <dsp:nvSpPr>
        <dsp:cNvPr id="0" name=""/>
        <dsp:cNvSpPr/>
      </dsp:nvSpPr>
      <dsp:spPr>
        <a:xfrm rot="50828">
          <a:off x="1597430" y="1883121"/>
          <a:ext cx="289143" cy="355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597435" y="1953570"/>
        <a:ext cx="202400" cy="213268"/>
      </dsp:txXfrm>
    </dsp:sp>
    <dsp:sp modelId="{68CFB086-D857-418D-9267-0968F311E287}">
      <dsp:nvSpPr>
        <dsp:cNvPr id="0" name=""/>
        <dsp:cNvSpPr/>
      </dsp:nvSpPr>
      <dsp:spPr>
        <a:xfrm>
          <a:off x="2006566" y="488665"/>
          <a:ext cx="1433261" cy="31733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March 20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Special Purpose Funds request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Expedited review discussion with IRB</a:t>
          </a:r>
        </a:p>
      </dsp:txBody>
      <dsp:txXfrm>
        <a:off x="2048545" y="530644"/>
        <a:ext cx="1349303" cy="3089419"/>
      </dsp:txXfrm>
    </dsp:sp>
    <dsp:sp modelId="{83AE73FC-CE81-4F41-AA4E-8EA38B00DD01}">
      <dsp:nvSpPr>
        <dsp:cNvPr id="0" name=""/>
        <dsp:cNvSpPr/>
      </dsp:nvSpPr>
      <dsp:spPr>
        <a:xfrm rot="21549876">
          <a:off x="3583138" y="1882874"/>
          <a:ext cx="303883" cy="355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583143" y="1954629"/>
        <a:ext cx="212718" cy="213268"/>
      </dsp:txXfrm>
    </dsp:sp>
    <dsp:sp modelId="{8D609691-AE7B-4DBC-B8AB-5F08E3FC6855}">
      <dsp:nvSpPr>
        <dsp:cNvPr id="0" name=""/>
        <dsp:cNvSpPr/>
      </dsp:nvSpPr>
      <dsp:spPr>
        <a:xfrm>
          <a:off x="4013133" y="459406"/>
          <a:ext cx="1433261" cy="31733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April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   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Training lab staff and study prep.</a:t>
          </a:r>
        </a:p>
      </dsp:txBody>
      <dsp:txXfrm>
        <a:off x="4055112" y="501385"/>
        <a:ext cx="1349303" cy="3089419"/>
      </dsp:txXfrm>
    </dsp:sp>
    <dsp:sp modelId="{EB906B59-0407-4BE9-A11E-0114D6118762}">
      <dsp:nvSpPr>
        <dsp:cNvPr id="0" name=""/>
        <dsp:cNvSpPr/>
      </dsp:nvSpPr>
      <dsp:spPr>
        <a:xfrm>
          <a:off x="5589721" y="1868371"/>
          <a:ext cx="303851" cy="355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589721" y="1939461"/>
        <a:ext cx="212696" cy="213268"/>
      </dsp:txXfrm>
    </dsp:sp>
    <dsp:sp modelId="{21C4CF49-5CBB-41FD-B2AE-02AF8DD47F51}">
      <dsp:nvSpPr>
        <dsp:cNvPr id="0" name=""/>
        <dsp:cNvSpPr/>
      </dsp:nvSpPr>
      <dsp:spPr>
        <a:xfrm>
          <a:off x="6019699" y="459406"/>
          <a:ext cx="1433261" cy="31733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May 12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Project approved by IRB</a:t>
          </a:r>
        </a:p>
      </dsp:txBody>
      <dsp:txXfrm>
        <a:off x="6061678" y="501385"/>
        <a:ext cx="1349303" cy="3089419"/>
      </dsp:txXfrm>
    </dsp:sp>
    <dsp:sp modelId="{3D2A7FEC-E443-4226-83FE-F78D9AAB5AAB}">
      <dsp:nvSpPr>
        <dsp:cNvPr id="0" name=""/>
        <dsp:cNvSpPr/>
      </dsp:nvSpPr>
      <dsp:spPr>
        <a:xfrm>
          <a:off x="7596287" y="1868371"/>
          <a:ext cx="303851" cy="355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7596287" y="1939461"/>
        <a:ext cx="212696" cy="213268"/>
      </dsp:txXfrm>
    </dsp:sp>
    <dsp:sp modelId="{80D8FDB6-71A5-4471-9EC7-79616CE52CDA}">
      <dsp:nvSpPr>
        <dsp:cNvPr id="0" name=""/>
        <dsp:cNvSpPr/>
      </dsp:nvSpPr>
      <dsp:spPr>
        <a:xfrm>
          <a:off x="8026266" y="459406"/>
          <a:ext cx="1433261" cy="31733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May 13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First subject enrolled</a:t>
          </a:r>
        </a:p>
      </dsp:txBody>
      <dsp:txXfrm>
        <a:off x="8068245" y="501385"/>
        <a:ext cx="1349303" cy="3089419"/>
      </dsp:txXfrm>
    </dsp:sp>
    <dsp:sp modelId="{2876F81B-4080-4AC1-B3A2-2C42A5131178}">
      <dsp:nvSpPr>
        <dsp:cNvPr id="0" name=""/>
        <dsp:cNvSpPr/>
      </dsp:nvSpPr>
      <dsp:spPr>
        <a:xfrm>
          <a:off x="9598219" y="1868371"/>
          <a:ext cx="294024" cy="355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9598219" y="1939461"/>
        <a:ext cx="205817" cy="213268"/>
      </dsp:txXfrm>
    </dsp:sp>
    <dsp:sp modelId="{80020676-2B71-4542-A93C-00976F1C2542}">
      <dsp:nvSpPr>
        <dsp:cNvPr id="0" name=""/>
        <dsp:cNvSpPr/>
      </dsp:nvSpPr>
      <dsp:spPr>
        <a:xfrm>
          <a:off x="10014292" y="459406"/>
          <a:ext cx="1433261" cy="31733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Aug 31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Baseline data collection finalized</a:t>
          </a:r>
        </a:p>
      </dsp:txBody>
      <dsp:txXfrm>
        <a:off x="10056271" y="501385"/>
        <a:ext cx="1349303" cy="308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/>
          <a:lstStyle>
            <a:lvl1pPr algn="l">
              <a:defRPr sz="1200"/>
            </a:lvl1pPr>
          </a:lstStyle>
          <a:p>
            <a:r>
              <a:rPr lang="en-US" dirty="0"/>
              <a:t>Kupersmith MOAA 11-16-12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/>
          <a:lstStyle>
            <a:lvl1pPr algn="r">
              <a:defRPr sz="1200"/>
            </a:lvl1pPr>
          </a:lstStyle>
          <a:p>
            <a:fld id="{484A682B-60B7-244F-AF8C-16AA5F067F6C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 anchor="b"/>
          <a:lstStyle>
            <a:lvl1pPr algn="r">
              <a:defRPr sz="1200"/>
            </a:lvl1pPr>
          </a:lstStyle>
          <a:p>
            <a:fld id="{6B285591-F2ED-7B4B-AAEB-54F8DF9914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2911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/>
          <a:lstStyle>
            <a:lvl1pPr algn="l">
              <a:defRPr sz="1200"/>
            </a:lvl1pPr>
          </a:lstStyle>
          <a:p>
            <a:r>
              <a:rPr lang="en-US" dirty="0"/>
              <a:t>Kupersmith MOAA 11-16-12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/>
          <a:lstStyle>
            <a:lvl1pPr algn="r">
              <a:defRPr sz="1200"/>
            </a:lvl1pPr>
          </a:lstStyle>
          <a:p>
            <a:fld id="{42C0177D-0B34-354A-A985-A7708375935C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6" rIns="93354" bIns="466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4" tIns="46676" rIns="93354" bIns="466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6" rIns="93354" bIns="46676" rtlCol="0" anchor="b"/>
          <a:lstStyle>
            <a:lvl1pPr algn="r">
              <a:defRPr sz="1200"/>
            </a:lvl1pPr>
          </a:lstStyle>
          <a:p>
            <a:fld id="{DFD3E557-29CA-2942-B5B0-BBAE067F57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6197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Kupersmith MOAA 11-16-12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87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5932-15BF-42A1-9B6E-5864BD0BF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626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51600-AA58-4E2A-8418-FD55BDD363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179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3E7C1-2A23-4338-8889-59969D4DF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740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47FC6-1E69-41F9-ADCB-9D6191446F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960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3E7C1-2A23-4338-8889-59969D4DF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3E7C1-2A23-4338-8889-59969D4DF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63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3E7C1-2A23-4338-8889-59969D4DF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427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3E7C1-2A23-4338-8889-59969D4DF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021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3E7C1-2A23-4338-8889-59969D4DF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740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5F174-228B-4CE0-86A4-FDAE2788B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3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5932-15BF-42A1-9B6E-5864BD0BF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251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5F174-228B-4CE0-86A4-FDAE2788B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586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3E7C1-2A23-4338-8889-59969D4DF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42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5F174-228B-4CE0-86A4-FDAE2788B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38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3E7C1-2A23-4338-8889-59969D4DF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408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Font typeface="+mj-lt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>
              <a:buFont typeface="+mj-lt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+mj-lt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5F174-228B-4CE0-86A4-FDAE2788B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46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3E7C1-2A23-4338-8889-59969D4DF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635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3E7C1-2A23-4338-8889-59969D4DF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836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677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112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14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5932-15BF-42A1-9B6E-5864BD0BF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50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543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312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F43ED-037E-4E50-8629-5025FFCD9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6225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3148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493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0826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214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21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0294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F43ED-037E-4E50-8629-5025FFCD9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56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5932-15BF-42A1-9B6E-5864BD0BF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8055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7446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7440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5882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7735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6415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922F-30EE-41C3-8997-AB65C26508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4118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8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5932-15BF-42A1-9B6E-5864BD0BF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04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5932-15BF-42A1-9B6E-5864BD0BF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87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5932-15BF-42A1-9B6E-5864BD0BF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648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5932-15BF-42A1-9B6E-5864BD0BF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579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15932-15BF-42A1-9B6E-5864BD0BF2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6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6993" y="336893"/>
            <a:ext cx="10363200" cy="1030435"/>
          </a:xfrm>
        </p:spPr>
        <p:txBody>
          <a:bodyPr anchor="b" anchorCtr="0"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U.S. Department of Veterans Affairs (VA)</a:t>
            </a:r>
            <a:br>
              <a:rPr lang="en-US" dirty="0"/>
            </a:br>
            <a:r>
              <a:rPr lang="en-US" dirty="0"/>
              <a:t>Office of Research &amp; Development</a:t>
            </a:r>
          </a:p>
        </p:txBody>
      </p:sp>
      <p:pic>
        <p:nvPicPr>
          <p:cNvPr id="7" name="Picture 6" descr="DiscoveryInnovationAdvancem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6366425"/>
            <a:ext cx="4941989" cy="204223"/>
          </a:xfrm>
          <a:prstGeom prst="rect">
            <a:avLst/>
          </a:prstGeom>
        </p:spPr>
      </p:pic>
      <p:pic>
        <p:nvPicPr>
          <p:cNvPr id="8" name="Picture 7" descr="VHA_ExcellenceLogo_cmyk_nav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1" y="6198287"/>
            <a:ext cx="1828861" cy="4724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19024" y="3333815"/>
            <a:ext cx="8334896" cy="914813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information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833117" y="5032384"/>
            <a:ext cx="8501151" cy="914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Georgi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Georgi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Georg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Georgia"/>
                <a:ea typeface="+mn-ea"/>
                <a:cs typeface="Georgi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902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957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w Star/Gol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Master-Blue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2" y="0"/>
            <a:ext cx="1218355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61854" y="6324570"/>
            <a:ext cx="654333" cy="365125"/>
          </a:xfrm>
          <a:prstGeom prst="rect">
            <a:avLst/>
          </a:prstGeom>
        </p:spPr>
        <p:txBody>
          <a:bodyPr/>
          <a:lstStyle/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0208" y="760624"/>
            <a:ext cx="10363165" cy="5183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9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2C09-F72C-489B-9A4D-2833D36F52A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46B-C614-4746-BA04-8217B955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8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2C09-F72C-489B-9A4D-2833D36F52A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46B-C614-4746-BA04-8217B955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22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2C09-F72C-489B-9A4D-2833D36F52A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46B-C614-4746-BA04-8217B955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3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2C09-F72C-489B-9A4D-2833D36F52A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46B-C614-4746-BA04-8217B955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2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2C09-F72C-489B-9A4D-2833D36F52A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46B-C614-4746-BA04-8217B955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9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2C09-F72C-489B-9A4D-2833D36F52A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46B-C614-4746-BA04-8217B955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19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2C09-F72C-489B-9A4D-2833D36F52A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46B-C614-4746-BA04-8217B955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04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2C09-F72C-489B-9A4D-2833D36F52A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46B-C614-4746-BA04-8217B955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51"/>
            <a:ext cx="10972800" cy="41905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877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2C09-F72C-489B-9A4D-2833D36F52A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46B-C614-4746-BA04-8217B955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07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2C09-F72C-489B-9A4D-2833D36F52A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46B-C614-4746-BA04-8217B955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5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2C09-F72C-489B-9A4D-2833D36F52A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146B-C614-4746-BA04-8217B955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06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48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C7F-4D39-486E-9D25-0BC2E68D753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D6D20B37-4D85-4F6C-8691-33A36C1D93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895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C7F-4D39-486E-9D25-0BC2E68D753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D6D20B37-4D85-4F6C-8691-33A36C1D93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73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C7F-4D39-486E-9D25-0BC2E68D753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D6D20B37-4D85-4F6C-8691-33A36C1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6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C7F-4D39-486E-9D25-0BC2E68D753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D6D20B37-4D85-4F6C-8691-33A36C1D93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925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C7F-4D39-486E-9D25-0BC2E68D753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D6D20B37-4D85-4F6C-8691-33A36C1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74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C7F-4D39-486E-9D25-0BC2E68D753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D6D20B37-4D85-4F6C-8691-33A36C1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6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C7F-4D39-486E-9D25-0BC2E68D753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D6D20B37-4D85-4F6C-8691-33A36C1D93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98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225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C7F-4D39-486E-9D25-0BC2E68D753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D6D20B37-4D85-4F6C-8691-33A36C1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71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C7F-4D39-486E-9D25-0BC2E68D753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D6D20B37-4D85-4F6C-8691-33A36C1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7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C7F-4D39-486E-9D25-0BC2E68D753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D6D20B37-4D85-4F6C-8691-33A36C1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2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RM_MIRECC_LOGO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451" y="6210301"/>
            <a:ext cx="125941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over_Head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007810"/>
            <a:ext cx="11312245" cy="1257904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200" b="1" baseline="0">
                <a:solidFill>
                  <a:srgbClr val="0083B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398" y="3265715"/>
            <a:ext cx="11312247" cy="117323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 i="0" u="none" strike="noStrik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06397" y="4439333"/>
            <a:ext cx="11311467" cy="701144"/>
          </a:xfrm>
        </p:spPr>
        <p:txBody>
          <a:bodyPr>
            <a:normAutofit/>
          </a:bodyPr>
          <a:lstStyle>
            <a:lvl1pPr marL="0" marR="0" indent="0" algn="l" defTabSz="4572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i="1">
                <a:solidFill>
                  <a:srgbClr val="003F72">
                    <a:alpha val="50000"/>
                  </a:srgb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06400" y="5140856"/>
            <a:ext cx="11311467" cy="68897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600" b="0" i="0" kern="1200">
                <a:solidFill>
                  <a:srgbClr val="003F72">
                    <a:alpha val="50000"/>
                  </a:srgb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8DFB784-156C-4C32-9032-C42F6471CE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06400" y="6356351"/>
            <a:ext cx="6265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5559-DDA2-498A-AA88-FA78D1043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93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dy_Head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76" y="1378857"/>
            <a:ext cx="11315469" cy="4747306"/>
          </a:xfrm>
        </p:spPr>
        <p:txBody>
          <a:bodyPr/>
          <a:lstStyle>
            <a:lvl1pPr marL="0" indent="0">
              <a:buNone/>
              <a:defRPr sz="2600" b="1">
                <a:solidFill>
                  <a:srgbClr val="0083BE"/>
                </a:solidFill>
              </a:defRPr>
            </a:lvl1pPr>
            <a:lvl2pPr marL="457200" indent="0">
              <a:buNone/>
              <a:defRPr sz="1800"/>
            </a:lvl2pPr>
            <a:lvl3pPr>
              <a:defRPr sz="1800">
                <a:solidFill>
                  <a:schemeClr val="tx1">
                    <a:alpha val="50000"/>
                  </a:schemeClr>
                </a:solidFill>
              </a:defRPr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06400" y="870859"/>
            <a:ext cx="11312245" cy="507999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2600" b="1" baseline="0">
                <a:solidFill>
                  <a:srgbClr val="0083B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7" descr="RM_MIRECC_LOGO_RGB.jpg">
            <a:extLst>
              <a:ext uri="{FF2B5EF4-FFF2-40B4-BE49-F238E27FC236}">
                <a16:creationId xmlns:a16="http://schemas.microsoft.com/office/drawing/2014/main" id="{08D49042-D225-E249-A735-9A5ADB7C29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451" y="6210301"/>
            <a:ext cx="125941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24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ection_tes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78" y="2249715"/>
            <a:ext cx="11305013" cy="1959429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200" b="1" u="none" kern="1200" cap="none">
                <a:solidFill>
                  <a:srgbClr val="0083B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7" descr="RM_MIRECC_LOGO_RGB.jpg">
            <a:extLst>
              <a:ext uri="{FF2B5EF4-FFF2-40B4-BE49-F238E27FC236}">
                <a16:creationId xmlns:a16="http://schemas.microsoft.com/office/drawing/2014/main" id="{DBEFF2DD-B4B4-6A47-A508-B680654590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451" y="6210301"/>
            <a:ext cx="125941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945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M_MIRECC_LOGO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451" y="6210301"/>
            <a:ext cx="125941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ody_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848" y="1600201"/>
            <a:ext cx="5413121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06400" y="870859"/>
            <a:ext cx="11312245" cy="507999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2600" b="1" baseline="0">
                <a:solidFill>
                  <a:srgbClr val="0083B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6305525" y="1600201"/>
            <a:ext cx="5413121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5B9F9-04DF-40CD-AE72-E0852BAA95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9BBE9-1103-4765-85C5-131D1C10D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593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M_MIRECC_LOGO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451" y="6210301"/>
            <a:ext cx="125941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ody_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84" y="870857"/>
            <a:ext cx="4356603" cy="552148"/>
          </a:xfrm>
        </p:spPr>
        <p:txBody>
          <a:bodyPr anchor="b"/>
          <a:lstStyle>
            <a:lvl1pPr algn="l">
              <a:lnSpc>
                <a:spcPct val="70000"/>
              </a:lnSpc>
              <a:defRPr sz="19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2" y="870857"/>
            <a:ext cx="6492724" cy="5255306"/>
          </a:xfrm>
        </p:spPr>
        <p:txBody>
          <a:bodyPr/>
          <a:lstStyle>
            <a:lvl1pPr>
              <a:defRPr sz="2800">
                <a:solidFill>
                  <a:srgbClr val="0083BE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24848" y="1435101"/>
            <a:ext cx="4348739" cy="46910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C722216-4DA7-46E5-A958-9BF63626E4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45EB381-AE6C-49A1-B902-FA814F9310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F27D-B3E9-4A84-97E5-18FA18E5A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88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BCFC-993D-4C04-BCF0-F5842F4A319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2167" y="876300"/>
            <a:ext cx="11305117" cy="1397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00" b="1" u="none" kern="1200" cap="none">
                <a:solidFill>
                  <a:srgbClr val="0083BE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3BE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4200" dirty="0"/>
              <a:t>Click to edit Master title style</a:t>
            </a:r>
          </a:p>
          <a:p>
            <a:pPr>
              <a:lnSpc>
                <a:spcPct val="70000"/>
              </a:lnSpc>
              <a:defRPr/>
            </a:pPr>
            <a:r>
              <a:rPr lang="en-US" sz="4200" dirty="0"/>
              <a:t>Click to edit Master title style</a:t>
            </a:r>
          </a:p>
          <a:p>
            <a:pPr>
              <a:lnSpc>
                <a:spcPct val="70000"/>
              </a:lnSpc>
              <a:defRPr/>
            </a:pPr>
            <a:endParaRPr lang="en-US" sz="4200" dirty="0"/>
          </a:p>
        </p:txBody>
      </p:sp>
      <p:pic>
        <p:nvPicPr>
          <p:cNvPr id="3" name="Picture 4" descr="RM_MIRECC_LOGO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451" y="6210301"/>
            <a:ext cx="125941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E6EA237-1A3D-41DA-8001-0F269D856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62BF-410B-4059-9F7E-85B7A89ADA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029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M_MIRECC_LOGO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451" y="6210301"/>
            <a:ext cx="125941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ody_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76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176" y="870858"/>
            <a:ext cx="7315200" cy="38567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76" y="5367339"/>
            <a:ext cx="7315200" cy="758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A604A8B-D726-486D-BD67-6EB4BCD490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BBEF09C-11B3-4FF8-B2A6-343B8E5D2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5818-BA85-4F7D-8889-3D9C5E7FE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03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0043"/>
            <a:ext cx="53848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90043"/>
            <a:ext cx="53848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298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ody_tes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557" y="1600201"/>
            <a:ext cx="10972800" cy="4525963"/>
          </a:xfrm>
        </p:spPr>
        <p:txBody>
          <a:bodyPr vert="eaVert"/>
          <a:lstStyle>
            <a:lvl1pPr algn="l">
              <a:defRPr>
                <a:solidFill>
                  <a:srgbClr val="0083B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3557" y="870858"/>
            <a:ext cx="10972800" cy="54678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7" descr="RM_MIRECC_LOGO_RGB.jpg">
            <a:extLst>
              <a:ext uri="{FF2B5EF4-FFF2-40B4-BE49-F238E27FC236}">
                <a16:creationId xmlns:a16="http://schemas.microsoft.com/office/drawing/2014/main" id="{038F5B66-7696-764B-AFB1-84507EA239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451" y="6210301"/>
            <a:ext cx="125941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11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022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53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80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176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91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35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803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89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9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2777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42539"/>
            <a:ext cx="5386917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02777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42539"/>
            <a:ext cx="5389033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23343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831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9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617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25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997295"/>
            <a:ext cx="6815667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97296"/>
            <a:ext cx="4011084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91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91825"/>
            <a:ext cx="7315200" cy="27240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82602"/>
            <a:ext cx="73152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767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3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32960"/>
            <a:ext cx="10972800" cy="4311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DiscoveryInnovationAdvancemen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4" y="6366425"/>
            <a:ext cx="4941989" cy="204223"/>
          </a:xfrm>
          <a:prstGeom prst="rect">
            <a:avLst/>
          </a:prstGeom>
        </p:spPr>
      </p:pic>
      <p:pic>
        <p:nvPicPr>
          <p:cNvPr id="10" name="Picture 9" descr="VHA_ExcellenceLogo_cmyk_navy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1" y="6183351"/>
            <a:ext cx="1828861" cy="472456"/>
          </a:xfrm>
          <a:prstGeom prst="rect">
            <a:avLst/>
          </a:prstGeom>
        </p:spPr>
      </p:pic>
      <p:pic>
        <p:nvPicPr>
          <p:cNvPr id="12" name="Picture 11" descr="newPPTop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1188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83" y="6183351"/>
            <a:ext cx="3128120" cy="4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2C09-F72C-489B-9A4D-2833D36F52A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146B-C614-4746-BA04-8217B955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F28C7F-4D39-486E-9D25-0BC2E68D753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0" y="6172201"/>
            <a:ext cx="2438405" cy="59588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65760"/>
            <a:ext cx="12192000" cy="83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D6D20B37-4D85-4F6C-8691-33A36C1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9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684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9684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02541-D148-46BD-862E-F07C018B1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6985" y="6350001"/>
            <a:ext cx="8572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200A6A-A4B0-45B9-984A-F228B21FB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08E-C793-4490-A5A3-216CEB078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2751" y="63436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7" descr="RM_MIRECC_LOGO_RGB.jpg">
            <a:extLst>
              <a:ext uri="{FF2B5EF4-FFF2-40B4-BE49-F238E27FC236}">
                <a16:creationId xmlns:a16="http://schemas.microsoft.com/office/drawing/2014/main" id="{71C8272A-C8E2-F646-82B6-7649D04FE35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451" y="6210301"/>
            <a:ext cx="125941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3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 kern="1200">
          <a:solidFill>
            <a:srgbClr val="0083BE"/>
          </a:solidFill>
          <a:latin typeface="+mj-lt"/>
          <a:ea typeface="MS PGothic" pitchFamily="34" charset="-128"/>
          <a:cs typeface="MS PGothic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83BE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7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32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i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31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42" r="9042" b="43106"/>
          <a:stretch>
            <a:fillRect/>
          </a:stretch>
        </p:blipFill>
        <p:spPr bwMode="auto">
          <a:xfrm>
            <a:off x="0" y="6556376"/>
            <a:ext cx="121920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0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42" t="20755" r="9042"/>
          <a:stretch>
            <a:fillRect/>
          </a:stretch>
        </p:blipFill>
        <p:spPr bwMode="auto">
          <a:xfrm>
            <a:off x="0" y="1"/>
            <a:ext cx="121920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6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oftisj@ohsu.edu" TargetMode="External"/><Relationship Id="rId2" Type="http://schemas.openxmlformats.org/officeDocument/2006/relationships/hyperlink" Target="mailto:Jennifer.loftis2@va.gov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hyperlink" Target="https://www.ohsu.edu/methamphetamine-research-center" TargetMode="External"/><Relationship Id="rId4" Type="http://schemas.openxmlformats.org/officeDocument/2006/relationships/hyperlink" Target="http://www.ohsu.edu/pniresearch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jpeg"/><Relationship Id="rId4" Type="http://schemas.openxmlformats.org/officeDocument/2006/relationships/hyperlink" Target="mailto:teoa@ohs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affairs.org/do/10.1377/hblog20200609.5382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5.tiff"/><Relationship Id="rId5" Type="http://schemas.openxmlformats.org/officeDocument/2006/relationships/image" Target="../media/image54.tiff"/><Relationship Id="rId4" Type="http://schemas.openxmlformats.org/officeDocument/2006/relationships/image" Target="../media/image53.tif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Questionmark.svg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va.gov/programs/orppe/education/webinars/archives.cfm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8022" y="5408908"/>
            <a:ext cx="8254093" cy="97721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1800" dirty="0">
              <a:cs typeface="Arial" panose="020B0604020202020204" pitchFamily="34" charset="0"/>
            </a:endParaRPr>
          </a:p>
        </p:txBody>
      </p:sp>
      <p:pic>
        <p:nvPicPr>
          <p:cNvPr id="4" name="Picture 3" descr="background cover.pdf">
            <a:extLst>
              <a:ext uri="{FF2B5EF4-FFF2-40B4-BE49-F238E27FC236}">
                <a16:creationId xmlns:a16="http://schemas.microsoft.com/office/drawing/2014/main" id="{36463F28-6865-4252-8DBB-783AE73A2E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58"/>
          <a:stretch/>
        </p:blipFill>
        <p:spPr>
          <a:xfrm>
            <a:off x="0" y="32658"/>
            <a:ext cx="12192000" cy="29882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18CA71-BB90-4865-85A4-3C1E14C00497}"/>
              </a:ext>
            </a:extLst>
          </p:cNvPr>
          <p:cNvSpPr/>
          <p:nvPr/>
        </p:nvSpPr>
        <p:spPr>
          <a:xfrm>
            <a:off x="563217" y="3583152"/>
            <a:ext cx="11065565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5440" marR="5080" indent="-333375" algn="ctr">
              <a:lnSpc>
                <a:spcPct val="100600"/>
              </a:lnSpc>
            </a:pPr>
            <a:r>
              <a:rPr lang="en-US" sz="4000" b="1" spc="-5" dirty="0">
                <a:solidFill>
                  <a:srgbClr val="FFFFFF"/>
                </a:solidFill>
                <a:cs typeface="Calibri"/>
              </a:rPr>
              <a:t>ORD Research Updates: </a:t>
            </a:r>
          </a:p>
          <a:p>
            <a:pPr marL="345440" marR="5080" indent="-333375" algn="ctr">
              <a:lnSpc>
                <a:spcPct val="100600"/>
              </a:lnSpc>
            </a:pPr>
            <a:r>
              <a:rPr lang="en-US" sz="4000" b="1" spc="-5" dirty="0">
                <a:solidFill>
                  <a:srgbClr val="FFFFFF"/>
                </a:solidFill>
                <a:cs typeface="Calibri"/>
              </a:rPr>
              <a:t>COVID-19 &amp; Mental Health</a:t>
            </a:r>
          </a:p>
          <a:p>
            <a:pPr marL="345440" marR="5080" indent="-333375" algn="ctr"/>
            <a:endParaRPr lang="en-US" sz="2400" b="1" spc="-5" dirty="0">
              <a:solidFill>
                <a:srgbClr val="FFFFFF"/>
              </a:solidFill>
              <a:cs typeface="Calibri"/>
            </a:endParaRPr>
          </a:p>
          <a:p>
            <a:pPr marL="345440" marR="5080" indent="-333375" algn="ctr"/>
            <a:r>
              <a:rPr lang="en-US" sz="2400" b="1" spc="-5" dirty="0">
                <a:solidFill>
                  <a:srgbClr val="FFFFFF"/>
                </a:solidFill>
                <a:cs typeface="Calibri"/>
              </a:rPr>
              <a:t>September 10,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E5D3E-0C33-4328-A61E-AA68694AE688}"/>
              </a:ext>
            </a:extLst>
          </p:cNvPr>
          <p:cNvSpPr txBox="1"/>
          <p:nvPr/>
        </p:nvSpPr>
        <p:spPr>
          <a:xfrm>
            <a:off x="8690740" y="448359"/>
            <a:ext cx="2938042" cy="10556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Dial in (Main)</a:t>
            </a:r>
            <a:r>
              <a:rPr lang="en-US" sz="1400" dirty="0">
                <a:solidFill>
                  <a:schemeClr val="tx1"/>
                </a:solidFill>
              </a:rPr>
              <a:t>: (415) 655-0052 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Dial in (Alt):     (951) 266-6125</a:t>
            </a:r>
          </a:p>
          <a:p>
            <a:r>
              <a:rPr lang="en-US" sz="1400" dirty="0"/>
              <a:t>Attendee Access Code: 916-821-035</a:t>
            </a:r>
          </a:p>
          <a:p>
            <a:r>
              <a:rPr lang="en-US" sz="1400" dirty="0"/>
              <a:t>Slides in “Handout” Tab</a:t>
            </a:r>
          </a:p>
        </p:txBody>
      </p:sp>
    </p:spTree>
    <p:extLst>
      <p:ext uri="{BB962C8B-B14F-4D97-AF65-F5344CB8AC3E}">
        <p14:creationId xmlns:p14="http://schemas.microsoft.com/office/powerpoint/2010/main" val="1879168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484" y="1852694"/>
            <a:ext cx="106497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Coronavirus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is associated with a history of </a:t>
            </a:r>
            <a:r>
              <a:rPr kumimoji="0" lang="en-US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mood disorders 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Okusaga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et al., 2011).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Inflammatory factors 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play a significant role in virus-induced depressive symptoms, anxiety, and cognitive impairments (Huckans et al., 2014).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kumimoji="0" lang="en-US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infects the respiratory tract it can cause mild or severe disease, with </a:t>
            </a:r>
            <a:r>
              <a:rPr kumimoji="0" lang="en-US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release of pro-inflammatory cytokines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, IL-1β and IL-6 (Wang et al., 2020)—inflammatory factors </a:t>
            </a:r>
            <a:r>
              <a:rPr kumimoji="0" lang="en-US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implicated in depression and other neuropsychiatric symptoms 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(Loftis et al., 2008; </a:t>
            </a:r>
            <a:r>
              <a:rPr kumimoji="0" lang="en-US" sz="24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Valkanova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et al., 2013).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936" y="575113"/>
            <a:ext cx="595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Background and rationale</a:t>
            </a:r>
          </a:p>
        </p:txBody>
      </p:sp>
      <p:sp>
        <p:nvSpPr>
          <p:cNvPr id="2" name="Rectangle 1"/>
          <p:cNvSpPr/>
          <p:nvPr/>
        </p:nvSpPr>
        <p:spPr>
          <a:xfrm>
            <a:off x="768485" y="5804788"/>
            <a:ext cx="1064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Okusaga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 Affect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Disord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2011; Huckans et al.,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Brain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2014; Wang et al.,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Infect Dis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2020; Loftis et al.,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Neurosci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Lett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2008;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Valkanova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 Affect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Disord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2013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14" y="317478"/>
            <a:ext cx="1914041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54" y="126458"/>
            <a:ext cx="10828415" cy="6583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50998" y="6255288"/>
            <a:ext cx="5107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Steardo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Psychiatric face of COVID-19. 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Psychiatry,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40455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99" y="847780"/>
            <a:ext cx="854826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this project is to conduct a prospective pilot study that will allow us to begin to determine the inflammatory and mental health sequelae of COVID-19 in Veterans.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456" y="3414870"/>
            <a:ext cx="10950019" cy="29084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hypothesized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Veterans positive for SARS-CoV-2 with COVID-19 disease symptoms will have: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levels of pro-inflammatory cytokines and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a greater severity of mental health symptoms, as compared to Veterans who do not test positive for SARS-CoV-2 and to those who test positive but do not experience symptoms.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434" y="400608"/>
            <a:ext cx="1914041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8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04050" y="2999678"/>
            <a:ext cx="3936379" cy="2932771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5018" y="204055"/>
            <a:ext cx="104719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1: Baseline biomarker and mental health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time of COVID-19 testing we will determine baseline symptoms of depression, anxiety, fatigue, and cognitive complaints using self-administered rating scales.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Electronic medical records will be used to obtain relevant demographic and medical data, including suicide risk.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449013" y="3077735"/>
            <a:ext cx="3509506" cy="2847954"/>
            <a:chOff x="7370956" y="2999678"/>
            <a:chExt cx="3509506" cy="28479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88" r="30506" b="31929"/>
            <a:stretch/>
          </p:blipFill>
          <p:spPr>
            <a:xfrm>
              <a:off x="7456277" y="3195872"/>
              <a:ext cx="3424185" cy="2651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Oval 5"/>
            <p:cNvSpPr/>
            <p:nvPr/>
          </p:nvSpPr>
          <p:spPr>
            <a:xfrm>
              <a:off x="7370956" y="2999678"/>
              <a:ext cx="390293" cy="312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67156" y="6142534"/>
            <a:ext cx="10751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Loftis et al., S100B and Inflammatory Cytokine Levels in Blood as Potential Markers of Blood-Brain Barrier Damage and Psychiatric Impairment in Comorbid Hepatitis C Viral Infection and Alcohol Use Disorder.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Alcohol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665017" y="3499728"/>
            <a:ext cx="66092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Levels of peripheral inflammation will be evaluated in plasma by immunoassays.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brain barrier (BBB) integrity will be measured by plasma S100B concentration.</a:t>
            </a:r>
          </a:p>
        </p:txBody>
      </p:sp>
    </p:spTree>
    <p:extLst>
      <p:ext uri="{BB962C8B-B14F-4D97-AF65-F5344CB8AC3E}">
        <p14:creationId xmlns:p14="http://schemas.microsoft.com/office/powerpoint/2010/main" val="3208612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1" y="461516"/>
          <a:ext cx="11513127" cy="5805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4025">
                  <a:extLst>
                    <a:ext uri="{9D8B030D-6E8A-4147-A177-3AD203B41FA5}">
                      <a16:colId xmlns:a16="http://schemas.microsoft.com/office/drawing/2014/main" val="3844512801"/>
                    </a:ext>
                  </a:extLst>
                </a:gridCol>
                <a:gridCol w="6719102">
                  <a:extLst>
                    <a:ext uri="{9D8B030D-6E8A-4147-A177-3AD203B41FA5}">
                      <a16:colId xmlns:a16="http://schemas.microsoft.com/office/drawing/2014/main" val="1448939744"/>
                    </a:ext>
                  </a:extLst>
                </a:gridCol>
              </a:tblGrid>
              <a:tr h="570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Procedure	</a:t>
                      </a:r>
                      <a:endParaRPr lang="en-US" sz="44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Description</a:t>
                      </a:r>
                      <a:endParaRPr lang="en-US" sz="4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6093800"/>
                  </a:ext>
                </a:extLst>
              </a:tr>
              <a:tr h="11409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Brief Questionnaire Battery</a:t>
                      </a:r>
                      <a:endParaRPr lang="en-US" sz="44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Self-administered rating scales to screen for mood disorders, somatic symptoms, and cognitive problems </a:t>
                      </a:r>
                      <a:endParaRPr lang="en-US" sz="44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4579793"/>
                  </a:ext>
                </a:extLst>
              </a:tr>
              <a:tr h="57048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>
                          <a:effectLst/>
                        </a:rPr>
                        <a:t>Patient Health Questionnaire-9 (PHQ-9)</a:t>
                      </a:r>
                      <a:endParaRPr lang="en-US" sz="4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9-item measure of depression severity </a:t>
                      </a:r>
                      <a:endParaRPr lang="en-US" sz="44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933700"/>
                  </a:ext>
                </a:extLst>
              </a:tr>
              <a:tr h="57048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>
                          <a:effectLst/>
                        </a:rPr>
                        <a:t>Generalized Anxiety Disorder-7 Scale (GAD-7) </a:t>
                      </a:r>
                      <a:endParaRPr lang="en-US" sz="4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7-item measure of anxiety severity  </a:t>
                      </a:r>
                      <a:endParaRPr lang="en-US" sz="44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9069692"/>
                  </a:ext>
                </a:extLst>
              </a:tr>
              <a:tr h="57048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>
                          <a:effectLst/>
                        </a:rPr>
                        <a:t>Fatigue Severity Scale (FSS) </a:t>
                      </a:r>
                      <a:endParaRPr lang="en-US" sz="4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9-item measure of fatigue</a:t>
                      </a:r>
                      <a:endParaRPr lang="en-US" sz="44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72625"/>
                  </a:ext>
                </a:extLst>
              </a:tr>
              <a:tr h="114097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>
                          <a:effectLst/>
                        </a:rPr>
                        <a:t>Prospective Retrospective Memory Questionnaire (PRMQ)</a:t>
                      </a:r>
                      <a:endParaRPr lang="en-US" sz="4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16-item measure asking participants to rate the frequency with which they are having problems with aspects of everyday memory functioning</a:t>
                      </a:r>
                      <a:endParaRPr lang="en-US" sz="44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62400"/>
                  </a:ext>
                </a:extLst>
              </a:tr>
              <a:tr h="570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Blood Sample Collection</a:t>
                      </a:r>
                      <a:endParaRPr lang="en-US" sz="44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To obtain plasma for determination of immune factor and S100B levels</a:t>
                      </a:r>
                      <a:endParaRPr lang="en-US" sz="44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47791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1" y="2190565"/>
            <a:ext cx="11513127" cy="15736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134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4182" y="501564"/>
          <a:ext cx="11139053" cy="579254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1139053">
                  <a:extLst>
                    <a:ext uri="{9D8B030D-6E8A-4147-A177-3AD203B41FA5}">
                      <a16:colId xmlns:a16="http://schemas.microsoft.com/office/drawing/2014/main" val="1754091794"/>
                    </a:ext>
                  </a:extLst>
                </a:gridCol>
              </a:tblGrid>
              <a:tr h="29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en-US" sz="2800" dirty="0">
                          <a:effectLst/>
                        </a:rPr>
                        <a:t>Immune factor</a:t>
                      </a:r>
                      <a:r>
                        <a:rPr lang="en-US" sz="2800" baseline="3000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(abbreviation)</a:t>
                      </a:r>
                      <a:endParaRPr lang="en-US" sz="48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6559071"/>
                  </a:ext>
                </a:extLst>
              </a:tr>
              <a:tr h="29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C-reactive protein (CRP)</a:t>
                      </a:r>
                      <a:endParaRPr lang="en-US" sz="4400" b="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399106"/>
                  </a:ext>
                </a:extLst>
              </a:tr>
              <a:tr h="29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Interferon (IFN) -</a:t>
                      </a:r>
                      <a:r>
                        <a:rPr lang="en-US" sz="2400" b="0" dirty="0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endParaRPr lang="en-US" sz="4400" b="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3512133"/>
                  </a:ext>
                </a:extLst>
              </a:tr>
              <a:tr h="29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IFN-</a:t>
                      </a:r>
                      <a:r>
                        <a:rPr lang="en-US" sz="2400" b="0" dirty="0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2400" b="0" dirty="0">
                          <a:effectLst/>
                        </a:rPr>
                        <a:t>-inducible protein 10 (IP10; CXCL10)</a:t>
                      </a:r>
                      <a:endParaRPr lang="en-US" sz="4400" b="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8752998"/>
                  </a:ext>
                </a:extLst>
              </a:tr>
              <a:tr h="29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Interleukin (IL) -1</a:t>
                      </a:r>
                      <a:r>
                        <a:rPr lang="en-US" sz="2400" b="0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endParaRPr lang="en-US" sz="4400" b="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109867"/>
                  </a:ext>
                </a:extLst>
              </a:tr>
              <a:tr h="29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IL-2</a:t>
                      </a:r>
                      <a:endParaRPr lang="en-US" sz="4400" b="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06277"/>
                  </a:ext>
                </a:extLst>
              </a:tr>
              <a:tr h="29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IL-2 receptor (IL-2R)</a:t>
                      </a:r>
                      <a:endParaRPr lang="en-US" sz="4400" b="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4513460"/>
                  </a:ext>
                </a:extLst>
              </a:tr>
              <a:tr h="29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IL-4</a:t>
                      </a:r>
                      <a:endParaRPr lang="en-US" sz="4400" b="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6101386"/>
                  </a:ext>
                </a:extLst>
              </a:tr>
              <a:tr h="29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IL-6</a:t>
                      </a:r>
                      <a:endParaRPr lang="en-US" sz="4400" b="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989261"/>
                  </a:ext>
                </a:extLst>
              </a:tr>
              <a:tr h="29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IL-8/chemokine (C-X-C motif) ligand 8 (CXCL8)</a:t>
                      </a:r>
                      <a:endParaRPr lang="en-US" sz="4400" b="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572101"/>
                  </a:ext>
                </a:extLst>
              </a:tr>
              <a:tr h="29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IL-10/human cytokine synthesis inhibitory factor (CSIF)</a:t>
                      </a:r>
                      <a:endParaRPr lang="en-US" sz="4400" b="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8113336"/>
                  </a:ext>
                </a:extLst>
              </a:tr>
              <a:tr h="29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Monocyte chemoattractant protein 1 (MCP-1)/chemokine (C-C motif) ligand 2 (CCL2)</a:t>
                      </a:r>
                      <a:endParaRPr lang="en-US" sz="4400" b="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123659"/>
                  </a:ext>
                </a:extLst>
              </a:tr>
              <a:tr h="29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400" b="0" dirty="0" err="1">
                          <a:effectLst/>
                        </a:rPr>
                        <a:t>Monokine</a:t>
                      </a:r>
                      <a:r>
                        <a:rPr lang="en-US" sz="2400" b="0" dirty="0">
                          <a:effectLst/>
                        </a:rPr>
                        <a:t> induced by IFN-</a:t>
                      </a:r>
                      <a:r>
                        <a:rPr lang="en-US" sz="2400" b="0" dirty="0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2400" b="0" dirty="0">
                          <a:effectLst/>
                        </a:rPr>
                        <a:t> (MIG; CXCL9)</a:t>
                      </a:r>
                      <a:endParaRPr lang="en-US" sz="4400" b="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315257"/>
                  </a:ext>
                </a:extLst>
              </a:tr>
              <a:tr h="29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Regulated on activation, normal T cell expressed and secreted (RANTES)/CCL5</a:t>
                      </a:r>
                      <a:endParaRPr lang="en-US" sz="4400" b="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447402"/>
                  </a:ext>
                </a:extLst>
              </a:tr>
              <a:tr h="29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Tumor necrosis factor (TNF) -</a:t>
                      </a:r>
                      <a:r>
                        <a:rPr lang="en-US" sz="2400" b="0" dirty="0"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endParaRPr lang="en-US" sz="4400" b="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896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86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164" y="363184"/>
            <a:ext cx="107788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Post COVID-19 biomarker and mental health assessment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Veterans tested for COVID-19 (from Aim 1) will be asked to provide a second blood sample and to complete the same self-report measures of depression, anxiety, fatigue, and cognitive complaints as done at baseline.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collect data from Veterans who do and do not test positive for COVID-19; for participants who do not test positive or develop disease symptoms, we will collect follow-up data at comparable time points.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Inflammatory factors and S100B will be measured.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164" y="5023396"/>
            <a:ext cx="10893136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Identifying the mental health sequelae of COVID-19 can lead to better understanding of how to target prevention, evaluation, and treatment of neuropsychiatric symptoms among Veterans with future viral infections.</a:t>
            </a:r>
          </a:p>
        </p:txBody>
      </p:sp>
    </p:spTree>
    <p:extLst>
      <p:ext uri="{BB962C8B-B14F-4D97-AF65-F5344CB8AC3E}">
        <p14:creationId xmlns:p14="http://schemas.microsoft.com/office/powerpoint/2010/main" val="2257013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214" y="551012"/>
            <a:ext cx="627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ACKNOWLEDGEMENTS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109" y="1300717"/>
            <a:ext cx="3670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Alan Teo, M.D.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Holly Villamagna, M.D.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Christopher Pfeiffer, M.D.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Annette Lopez, M.D.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467" y="5425270"/>
            <a:ext cx="9287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Science Research &amp; Development Service (COVID19-8900-14); Biomedical Laboratory Research &amp; Development Merit Review Award (1I01BX002061)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5581" y="4632577"/>
            <a:ext cx="626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Veterans and those participating in our research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7103" y="292121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personnel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Evan Firsick, B.S.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Shirley, M.A.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Rebekah Hudson, B.S.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Bethany Winters, M.A.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Aaron Call, Ed.M.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73" y="411495"/>
            <a:ext cx="6019200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4" b="14123"/>
          <a:stretch/>
        </p:blipFill>
        <p:spPr>
          <a:xfrm>
            <a:off x="9918433" y="5713604"/>
            <a:ext cx="1912949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3911600"/>
            <a:ext cx="601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 Portland Health Care System, Portland, OR</a:t>
            </a:r>
          </a:p>
        </p:txBody>
      </p:sp>
    </p:spTree>
    <p:extLst>
      <p:ext uri="{BB962C8B-B14F-4D97-AF65-F5344CB8AC3E}">
        <p14:creationId xmlns:p14="http://schemas.microsoft.com/office/powerpoint/2010/main" val="3631414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96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934051"/>
            <a:ext cx="75784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Jennifer Loftis, Ph.D.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Jennifer.loftis2@va.gov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loftisj@ohsu.edu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1999" y="3817203"/>
            <a:ext cx="1044632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Psychoneuroimmunology Research Team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http://www.ohsu.edu/pniresearch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Methamphetamine Research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5"/>
              </a:rPr>
              <a:t>https://www.ohsu.edu/methamphetamine-research-center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l="11200" r="13600" b="10175"/>
          <a:stretch>
            <a:fillRect/>
          </a:stretch>
        </p:blipFill>
        <p:spPr bwMode="auto">
          <a:xfrm>
            <a:off x="8797643" y="616513"/>
            <a:ext cx="2686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827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 amt="50000"/>
          </a:blip>
          <a:stretch>
            <a:fillRect/>
          </a:stretch>
        </p:blipFill>
        <p:spPr>
          <a:xfrm>
            <a:off x="1524000" y="2514600"/>
            <a:ext cx="9148306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340741"/>
            <a:ext cx="7792532" cy="762000"/>
          </a:xfrm>
        </p:spPr>
        <p:txBody>
          <a:bodyPr>
            <a:noAutofit/>
          </a:bodyPr>
          <a:lstStyle/>
          <a:p>
            <a:r>
              <a:rPr lang="en-US" sz="3500" dirty="0"/>
              <a:t>Adapting Caring Contacts to Counteract Adverse Effects of Social Distancing During COVID-19 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2"/>
                </a:solidFill>
              </a:rPr>
              <a:t>HSR&amp;D grant C19 20-216</a:t>
            </a:r>
            <a:r>
              <a:rPr lang="en-US" sz="2000" dirty="0"/>
              <a:t>)</a:t>
            </a:r>
            <a:br>
              <a:rPr lang="en-US" b="1" dirty="0"/>
            </a:br>
            <a:endParaRPr lang="en-US" sz="3000" b="1" i="1" dirty="0">
              <a:solidFill>
                <a:srgbClr val="297FD5"/>
              </a:solidFill>
              <a:ea typeface="Tahoma" panose="020B0604030504040204" pitchFamily="34" charset="0"/>
              <a:cs typeface="A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981200" y="2632076"/>
            <a:ext cx="7823200" cy="422592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dirty="0">
                <a:solidFill>
                  <a:srgbClr val="00206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Alan R. Teo, M.D., M.S.</a:t>
            </a:r>
          </a:p>
          <a:p>
            <a:endParaRPr lang="en-US" dirty="0"/>
          </a:p>
          <a:p>
            <a:pPr>
              <a:buNone/>
            </a:pPr>
            <a:r>
              <a:rPr lang="en-US" sz="8000" dirty="0">
                <a:solidFill>
                  <a:schemeClr val="tx1"/>
                </a:solidFill>
              </a:rPr>
              <a:t>VA Portland Health Care System</a:t>
            </a:r>
          </a:p>
          <a:p>
            <a:pPr>
              <a:buNone/>
            </a:pPr>
            <a:r>
              <a:rPr lang="en-US" sz="8000" dirty="0">
                <a:solidFill>
                  <a:schemeClr val="tx1"/>
                </a:solidFill>
              </a:rPr>
              <a:t>Oregon Health &amp; Science University</a:t>
            </a:r>
          </a:p>
          <a:p>
            <a:endParaRPr lang="en-US" altLang="ja-JP" sz="8000" dirty="0">
              <a:solidFill>
                <a:schemeClr val="tx1"/>
              </a:solidFill>
            </a:endParaRPr>
          </a:p>
          <a:p>
            <a:endParaRPr lang="en-US" altLang="ja-JP" sz="8000" dirty="0">
              <a:solidFill>
                <a:schemeClr val="tx1"/>
              </a:solidFill>
            </a:endParaRPr>
          </a:p>
          <a:p>
            <a:endParaRPr lang="en-US" altLang="ja-JP" sz="8000" dirty="0">
              <a:solidFill>
                <a:schemeClr val="tx1"/>
              </a:solidFill>
            </a:endParaRPr>
          </a:p>
          <a:p>
            <a:endParaRPr lang="en-US" altLang="ja-JP" sz="8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ja-JP" sz="8000" b="1" dirty="0">
                <a:solidFill>
                  <a:schemeClr val="tx1"/>
                </a:solidFill>
              </a:rPr>
              <a:t>Email:</a:t>
            </a:r>
            <a:r>
              <a:rPr lang="ja-JP" altLang="en-US" sz="8000" b="1" dirty="0">
                <a:solidFill>
                  <a:schemeClr val="tx1"/>
                </a:solidFill>
              </a:rPr>
              <a:t> </a:t>
            </a:r>
            <a:r>
              <a:rPr lang="en-US" sz="8000" b="1" dirty="0">
                <a:solidFill>
                  <a:schemeClr val="tx1"/>
                </a:solidFill>
                <a:hlinkClick r:id="rId4"/>
              </a:rPr>
              <a:t>teoa@ohsu.edu</a:t>
            </a:r>
            <a:endParaRPr lang="en-US" sz="80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ja-JP" sz="8000" b="1" dirty="0">
                <a:solidFill>
                  <a:schemeClr val="tx1"/>
                </a:solidFill>
              </a:rPr>
              <a:t>Twitter:</a:t>
            </a:r>
            <a:r>
              <a:rPr lang="ja-JP" altLang="en-US" sz="8000" b="1" dirty="0">
                <a:solidFill>
                  <a:schemeClr val="tx1"/>
                </a:solidFill>
              </a:rPr>
              <a:t> </a:t>
            </a:r>
            <a:r>
              <a:rPr lang="en-US" sz="8000" b="1" dirty="0">
                <a:solidFill>
                  <a:schemeClr val="tx1"/>
                </a:solidFill>
              </a:rPr>
              <a:t>@</a:t>
            </a:r>
            <a:r>
              <a:rPr lang="en-US" sz="8000" b="1" dirty="0" err="1">
                <a:solidFill>
                  <a:schemeClr val="tx1"/>
                </a:solidFill>
              </a:rPr>
              <a:t>psychteo</a:t>
            </a:r>
            <a:endParaRPr lang="en-US" sz="80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ja-JP" sz="8000" b="1" dirty="0">
                <a:solidFill>
                  <a:schemeClr val="tx1"/>
                </a:solidFill>
              </a:rPr>
              <a:t>Website:</a:t>
            </a:r>
            <a:r>
              <a:rPr lang="ja-JP" altLang="en-US" sz="8000" b="1" dirty="0">
                <a:solidFill>
                  <a:schemeClr val="tx1"/>
                </a:solidFill>
              </a:rPr>
              <a:t> </a:t>
            </a:r>
            <a:r>
              <a:rPr lang="en-US" sz="8000" b="1" dirty="0" err="1">
                <a:solidFill>
                  <a:schemeClr val="tx1"/>
                </a:solidFill>
              </a:rPr>
              <a:t>DrAlanTeo.com</a:t>
            </a:r>
            <a:r>
              <a:rPr lang="en-US" sz="8000" b="1" dirty="0">
                <a:solidFill>
                  <a:schemeClr val="tx1"/>
                </a:solidFill>
              </a:rPr>
              <a:t>  </a:t>
            </a:r>
          </a:p>
          <a:p>
            <a:pPr>
              <a:buNone/>
            </a:pPr>
            <a:endParaRPr lang="en-US" sz="80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ja-JP" sz="8000" b="1" dirty="0">
                <a:solidFill>
                  <a:schemeClr val="tx1"/>
                </a:solidFill>
              </a:rPr>
              <a:t>September 10, 2020</a:t>
            </a:r>
            <a:endParaRPr lang="en-US" sz="80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200" y="838201"/>
            <a:ext cx="1299586" cy="1238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D6C2-4C13-48E1-95D0-431A8664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Webinar Goals &amp;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5FC4-DDA3-48DB-83C6-76ADE40E5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285"/>
            <a:ext cx="10972800" cy="4526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Goals</a:t>
            </a:r>
          </a:p>
          <a:p>
            <a:r>
              <a:rPr lang="en-US" sz="1800" dirty="0"/>
              <a:t>Bring together researchers working to understand and address the impacts of COVID-19 on mental health</a:t>
            </a:r>
          </a:p>
          <a:p>
            <a:r>
              <a:rPr lang="en-US" sz="1800" dirty="0"/>
              <a:t>Identify areas of potential synergy  </a:t>
            </a:r>
          </a:p>
          <a:p>
            <a:r>
              <a:rPr lang="en-US" sz="1800" dirty="0"/>
              <a:t>Foster communication &amp; collaboration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Agenda</a:t>
            </a:r>
          </a:p>
          <a:p>
            <a:r>
              <a:rPr lang="en-US" sz="1800" dirty="0"/>
              <a:t>Overview of ORD efforts</a:t>
            </a:r>
          </a:p>
          <a:p>
            <a:r>
              <a:rPr lang="en-US" sz="1800" dirty="0"/>
              <a:t>Research Highlights</a:t>
            </a:r>
          </a:p>
          <a:p>
            <a:pPr lvl="1"/>
            <a:r>
              <a:rPr lang="en-US" sz="1800" dirty="0"/>
              <a:t>Jennifer Loftis, PhD  (CSRD)</a:t>
            </a:r>
          </a:p>
          <a:p>
            <a:pPr lvl="1"/>
            <a:r>
              <a:rPr lang="en-US" sz="1800" dirty="0"/>
              <a:t>Alan Teo, MD, MS (HSRD)</a:t>
            </a:r>
          </a:p>
          <a:p>
            <a:pPr lvl="1"/>
            <a:r>
              <a:rPr lang="en-US" sz="1800" dirty="0"/>
              <a:t>Bryan DeBeer, PhD (HSRD)</a:t>
            </a:r>
          </a:p>
          <a:p>
            <a:pPr lvl="1"/>
            <a:r>
              <a:rPr lang="en-US" sz="1800" dirty="0"/>
              <a:t>Michael Green, PhD (RRD)</a:t>
            </a:r>
          </a:p>
          <a:p>
            <a:r>
              <a:rPr lang="en-US" sz="1800" dirty="0"/>
              <a:t>Discussion/Q&amp;A</a:t>
            </a:r>
          </a:p>
        </p:txBody>
      </p:sp>
    </p:spTree>
    <p:extLst>
      <p:ext uri="{BB962C8B-B14F-4D97-AF65-F5344CB8AC3E}">
        <p14:creationId xmlns:p14="http://schemas.microsoft.com/office/powerpoint/2010/main" val="698648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EC6E-48A1-1A40-9B82-C040A524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8521D-C326-0642-BE34-E8421246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Co-Investigators</a:t>
            </a:r>
          </a:p>
          <a:p>
            <a:pPr lvl="1"/>
            <a:r>
              <a:rPr lang="en-US" dirty="0"/>
              <a:t>Jennifer Barton, MD, MCR</a:t>
            </a:r>
          </a:p>
          <a:p>
            <a:pPr lvl="1"/>
            <a:r>
              <a:rPr lang="en-US" dirty="0"/>
              <a:t>Kathleen Carlson, PhD</a:t>
            </a:r>
          </a:p>
          <a:p>
            <a:pPr lvl="1"/>
            <a:r>
              <a:rPr lang="en-US" dirty="0"/>
              <a:t>Lauren </a:t>
            </a:r>
            <a:r>
              <a:rPr lang="en-US" dirty="0" err="1"/>
              <a:t>Denneson</a:t>
            </a:r>
            <a:r>
              <a:rPr lang="en-US" dirty="0"/>
              <a:t>, PhD, MS</a:t>
            </a:r>
          </a:p>
          <a:p>
            <a:pPr lvl="1"/>
            <a:r>
              <a:rPr lang="en-US" dirty="0"/>
              <a:t>Sara </a:t>
            </a:r>
            <a:r>
              <a:rPr lang="en-US" dirty="0" err="1"/>
              <a:t>Landes</a:t>
            </a:r>
            <a:r>
              <a:rPr lang="en-US" dirty="0"/>
              <a:t>, PhD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Expert Panel</a:t>
            </a:r>
          </a:p>
          <a:p>
            <a:pPr lvl="1"/>
            <a:r>
              <a:rPr lang="en-US" dirty="0"/>
              <a:t>Liz </a:t>
            </a:r>
            <a:r>
              <a:rPr lang="en-US" dirty="0" err="1"/>
              <a:t>Karras</a:t>
            </a:r>
            <a:r>
              <a:rPr lang="en-US" dirty="0"/>
              <a:t>-Pilato, PhD</a:t>
            </a:r>
          </a:p>
          <a:p>
            <a:pPr lvl="1"/>
            <a:r>
              <a:rPr lang="en-US" dirty="0"/>
              <a:t>Tiffany Knight (Veteran)</a:t>
            </a:r>
          </a:p>
          <a:p>
            <a:pPr lvl="1"/>
            <a:r>
              <a:rPr lang="en-US" dirty="0"/>
              <a:t>Linda Langford, ScD </a:t>
            </a:r>
          </a:p>
          <a:p>
            <a:pPr lvl="1"/>
            <a:r>
              <a:rPr lang="en-US" dirty="0" err="1"/>
              <a:t>Monireh</a:t>
            </a:r>
            <a:r>
              <a:rPr lang="en-US" dirty="0"/>
              <a:t> Moghadam, LCSW</a:t>
            </a:r>
          </a:p>
          <a:p>
            <a:pPr lvl="1"/>
            <a:r>
              <a:rPr lang="en-US" dirty="0"/>
              <a:t>Mark </a:t>
            </a:r>
            <a:r>
              <a:rPr lang="en-US" dirty="0" err="1"/>
              <a:t>Reger</a:t>
            </a:r>
            <a:r>
              <a:rPr lang="en-US" dirty="0"/>
              <a:t>, PhD</a:t>
            </a:r>
          </a:p>
          <a:p>
            <a:pPr lvl="1"/>
            <a:r>
              <a:rPr lang="en-US" dirty="0"/>
              <a:t>Gary Roberts (Veteran)</a:t>
            </a:r>
          </a:p>
          <a:p>
            <a:pPr lvl="1"/>
            <a:r>
              <a:rPr lang="en-US" dirty="0"/>
              <a:t>Jack Woods, LCSW (Veteran)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37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28A9-9A31-134D-9074-A48EBFE8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are Caring Contacts?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FF332-F848-E046-B06F-87D189256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914" y="1524000"/>
            <a:ext cx="10972799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Concept</a:t>
            </a:r>
            <a:r>
              <a:rPr lang="en-US" dirty="0"/>
              <a:t>: Brief, caring, and non-demanding messages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Target population</a:t>
            </a:r>
            <a:r>
              <a:rPr lang="en-US" dirty="0"/>
              <a:t>: Patients at elevated risk of suicide with recent contact with the healthcare system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Theory</a:t>
            </a:r>
            <a:r>
              <a:rPr lang="en-US" dirty="0"/>
              <a:t>: Reduce suicide risk by enhancing feelings of social connectedness  </a:t>
            </a:r>
          </a:p>
        </p:txBody>
      </p:sp>
    </p:spTree>
    <p:extLst>
      <p:ext uri="{BB962C8B-B14F-4D97-AF65-F5344CB8AC3E}">
        <p14:creationId xmlns:p14="http://schemas.microsoft.com/office/powerpoint/2010/main" val="847619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-ncbi-nlm-nih-gov.offcampus.lib.washington.edu/pmc/articles/PMC1246077/bin/bmj_38579.455266.E0_postcard.jpg">
            <a:extLst>
              <a:ext uri="{FF2B5EF4-FFF2-40B4-BE49-F238E27FC236}">
                <a16:creationId xmlns:a16="http://schemas.microsoft.com/office/drawing/2014/main" id="{3F70391B-5DFF-43A1-AAC1-6B988B567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05" y="1412361"/>
            <a:ext cx="60579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1EB59B-5D0A-4EB9-9D10-EDA89A136161}"/>
              </a:ext>
            </a:extLst>
          </p:cNvPr>
          <p:cNvSpPr txBox="1"/>
          <p:nvPr/>
        </p:nvSpPr>
        <p:spPr>
          <a:xfrm>
            <a:off x="1915302" y="5403572"/>
            <a:ext cx="16650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50" dirty="0">
                <a:solidFill>
                  <a:prstClr val="black"/>
                </a:solidFill>
                <a:latin typeface="Arial"/>
              </a:rPr>
              <a:t>Carter et al., 2005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4FF77D-0F49-48B5-B762-D86837A1ED06}"/>
              </a:ext>
            </a:extLst>
          </p:cNvPr>
          <p:cNvSpPr txBox="1"/>
          <p:nvPr/>
        </p:nvSpPr>
        <p:spPr>
          <a:xfrm>
            <a:off x="8197383" y="5463692"/>
            <a:ext cx="16650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50" dirty="0">
                <a:solidFill>
                  <a:prstClr val="black"/>
                </a:solidFill>
                <a:latin typeface="Arial"/>
              </a:rPr>
              <a:t>Comtois et al., 2019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4963CE-0F8C-4ED9-BB4B-872D1B2E98E8}"/>
              </a:ext>
            </a:extLst>
          </p:cNvPr>
          <p:cNvGrpSpPr/>
          <p:nvPr/>
        </p:nvGrpSpPr>
        <p:grpSpPr>
          <a:xfrm>
            <a:off x="7870906" y="1061288"/>
            <a:ext cx="2833436" cy="4457700"/>
            <a:chOff x="3871777" y="531628"/>
            <a:chExt cx="3676930" cy="5623461"/>
          </a:xfrm>
        </p:grpSpPr>
        <p:pic>
          <p:nvPicPr>
            <p:cNvPr id="9" name="Picture 8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CE1686DE-4B90-4F6E-ACCE-A033F0A60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56" t="4469" r="32195" b="3088"/>
            <a:stretch/>
          </p:blipFill>
          <p:spPr>
            <a:xfrm>
              <a:off x="3871777" y="531628"/>
              <a:ext cx="3676930" cy="5623461"/>
            </a:xfrm>
            <a:prstGeom prst="rect">
              <a:avLst/>
            </a:prstGeom>
          </p:spPr>
        </p:pic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2C03AB6-DA6B-452D-820C-28F817E99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0356" y="1034741"/>
              <a:ext cx="2591867" cy="4607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28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21CB-EA7A-B44B-9CB7-BE935FA7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81001"/>
            <a:ext cx="8839200" cy="9843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What’s the evidence for Caring Contacts?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AB8AF8-91E6-E449-9AB0-687B27EA4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Number of Studies</a:t>
            </a:r>
            <a:r>
              <a:rPr lang="en-US" dirty="0"/>
              <a:t>: 10 studies across 5 countries.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Modalities</a:t>
            </a:r>
            <a:r>
              <a:rPr lang="en-US" dirty="0"/>
              <a:t>: Letter, Letter + Phone, Postcard, Text Message, or Email.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Effectiveness</a:t>
            </a:r>
            <a:r>
              <a:rPr lang="en-US" dirty="0"/>
              <a:t>: 5 studies found reductions in suicide deaths, suicide attempts, and/or suicide ideation at one and two-year follow-up. 2 showed no significant effects. 1 showed an increase of self-harm. 1 showed cost-effectiveness.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Military/Veteran Population</a:t>
            </a:r>
            <a:r>
              <a:rPr lang="en-US" dirty="0"/>
              <a:t>: Studies on both active duty service members and veterans have shown feasibility, acceptability, and reduction in suicidal ideation and suicide attempts.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71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aring contacts postcard">
            <a:extLst>
              <a:ext uri="{FF2B5EF4-FFF2-40B4-BE49-F238E27FC236}">
                <a16:creationId xmlns:a16="http://schemas.microsoft.com/office/drawing/2014/main" id="{979428C8-A4A6-E34E-977E-2FF00A771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17" y="1676400"/>
            <a:ext cx="6506967" cy="43434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4ECFF-38A3-0B42-90FB-BF9E41AC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2" y="533400"/>
            <a:ext cx="11273590" cy="990600"/>
          </a:xfrm>
        </p:spPr>
        <p:txBody>
          <a:bodyPr anchor="ctr">
            <a:normAutofit fontScale="90000"/>
          </a:bodyPr>
          <a:lstStyle/>
          <a:p>
            <a:r>
              <a:rPr lang="en-US" b="1" dirty="0"/>
              <a:t>Caring Contacts is undergoing some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931543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7CE8-0E69-C048-BB17-019F2136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COVID-19 and other disasters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FB997-B998-E64B-A487-9511095EA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/>
              <a:t>Concern for the accumulation of negative psychosocial consequences from COVID-19 over time, and some early evidence of rising mental health distress and loneliness amidst COVID-19.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Rates of depression, anxiety, and perhaps suicide rise after disasters.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Extensive research demonstrating the importance of social connections to physical and mental health.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Source: </a:t>
            </a:r>
            <a:r>
              <a:rPr lang="en-US" sz="1800" dirty="0">
                <a:hlinkClick r:id="rId3"/>
              </a:rPr>
              <a:t>https://www.healthaffairs.org/do/10.1377/hblog20200609.53823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0370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D0FF3-1DC2-834E-8968-F4DB19A21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04" y="609598"/>
            <a:ext cx="10934701" cy="4973053"/>
          </a:xfrm>
        </p:spPr>
        <p:txBody>
          <a:bodyPr>
            <a:normAutofit/>
          </a:bodyPr>
          <a:lstStyle/>
          <a:p>
            <a:r>
              <a:rPr lang="en-US" b="1" i="1" dirty="0"/>
              <a:t>Key Premises of the Current Project: </a:t>
            </a:r>
            <a:br>
              <a:rPr lang="en-US" i="1" dirty="0"/>
            </a:br>
            <a:br>
              <a:rPr lang="en-US" i="1" dirty="0"/>
            </a:br>
            <a:r>
              <a:rPr lang="en-US" sz="27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Caring Contacts can be adapted and tailored to the context of the COVID-19 pandemic.</a:t>
            </a:r>
            <a:b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7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Receipt of “Crisis Caring Contacts” will increase sense of social connection among Veterans at risk for negative mental health consequences from COVID-19.</a:t>
            </a:r>
          </a:p>
        </p:txBody>
      </p:sp>
    </p:spTree>
    <p:extLst>
      <p:ext uri="{BB962C8B-B14F-4D97-AF65-F5344CB8AC3E}">
        <p14:creationId xmlns:p14="http://schemas.microsoft.com/office/powerpoint/2010/main" val="2883429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28A9-9A31-134D-9074-A48EBFE8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Specific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FF332-F848-E046-B06F-87D189256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876800"/>
          </a:xfrm>
        </p:spPr>
        <p:txBody>
          <a:bodyPr/>
          <a:lstStyle/>
          <a:p>
            <a:r>
              <a:rPr lang="en-US" b="1" dirty="0"/>
              <a:t>Aim 1: </a:t>
            </a:r>
            <a:r>
              <a:rPr lang="en-US" dirty="0"/>
              <a:t>Convene a panel of subject matter experts and Veterans who will develop an adapted intervention (“Crisis Caring Contacts”).</a:t>
            </a:r>
          </a:p>
          <a:p>
            <a:endParaRPr lang="en-US" dirty="0"/>
          </a:p>
          <a:p>
            <a:r>
              <a:rPr lang="en-US" b="1" dirty="0"/>
              <a:t>Aim 2: </a:t>
            </a:r>
            <a:r>
              <a:rPr lang="en-US" dirty="0"/>
              <a:t>Identify a cohort of high-risk Veterans from which to recruit participants for an RCT of Crisis Caring Contacts.</a:t>
            </a:r>
          </a:p>
          <a:p>
            <a:endParaRPr lang="en-US" dirty="0"/>
          </a:p>
          <a:p>
            <a:r>
              <a:rPr lang="en-US" b="1" dirty="0"/>
              <a:t>Aim 3: </a:t>
            </a:r>
            <a:r>
              <a:rPr lang="en-US" dirty="0"/>
              <a:t>Create data collection instruments, human subjects and safety protocols, and all other procedures and documents required for conduct of a pragmatic RCT of Crisis Caring Contacts.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48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CFA9F8-2A00-47FB-8605-F3C82FFBAC1F}"/>
              </a:ext>
            </a:extLst>
          </p:cNvPr>
          <p:cNvSpPr/>
          <p:nvPr/>
        </p:nvSpPr>
        <p:spPr>
          <a:xfrm>
            <a:off x="1524000" y="495300"/>
            <a:ext cx="9268326" cy="61822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781A96B-062C-466F-BA2C-A4BA08F5A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384881"/>
              </p:ext>
            </p:extLst>
          </p:nvPr>
        </p:nvGraphicFramePr>
        <p:xfrm>
          <a:off x="1524000" y="495300"/>
          <a:ext cx="9268326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80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CFA9F8-2A00-47FB-8605-F3C82FFBAC1F}"/>
              </a:ext>
            </a:extLst>
          </p:cNvPr>
          <p:cNvSpPr/>
          <p:nvPr/>
        </p:nvSpPr>
        <p:spPr>
          <a:xfrm>
            <a:off x="1524000" y="495300"/>
            <a:ext cx="9144000" cy="61701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781A96B-062C-466F-BA2C-A4BA08F5A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796355"/>
              </p:ext>
            </p:extLst>
          </p:nvPr>
        </p:nvGraphicFramePr>
        <p:xfrm>
          <a:off x="1581150" y="495300"/>
          <a:ext cx="90297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CEC05B-FFDC-407A-B377-86C3B7E52BB1}"/>
              </a:ext>
            </a:extLst>
          </p:cNvPr>
          <p:cNvSpPr/>
          <p:nvPr/>
        </p:nvSpPr>
        <p:spPr>
          <a:xfrm>
            <a:off x="3327748" y="776614"/>
            <a:ext cx="1320452" cy="204278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E95F48-8691-4D69-B09C-A85D715CC7D3}"/>
              </a:ext>
            </a:extLst>
          </p:cNvPr>
          <p:cNvSpPr/>
          <p:nvPr/>
        </p:nvSpPr>
        <p:spPr>
          <a:xfrm>
            <a:off x="4724400" y="791228"/>
            <a:ext cx="1320452" cy="204278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7D94C43-4678-4EA2-BB90-A74EF2C0DBE7}"/>
              </a:ext>
            </a:extLst>
          </p:cNvPr>
          <p:cNvSpPr/>
          <p:nvPr/>
        </p:nvSpPr>
        <p:spPr>
          <a:xfrm>
            <a:off x="6118438" y="791228"/>
            <a:ext cx="1320452" cy="204278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82DC8F-A407-4F73-941E-3899A009C8AA}"/>
              </a:ext>
            </a:extLst>
          </p:cNvPr>
          <p:cNvSpPr/>
          <p:nvPr/>
        </p:nvSpPr>
        <p:spPr>
          <a:xfrm>
            <a:off x="7553190" y="776614"/>
            <a:ext cx="1320452" cy="204278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B20910-9471-4E25-8D4B-AD2D25A1152E}"/>
              </a:ext>
            </a:extLst>
          </p:cNvPr>
          <p:cNvSpPr/>
          <p:nvPr/>
        </p:nvSpPr>
        <p:spPr>
          <a:xfrm>
            <a:off x="8987942" y="776614"/>
            <a:ext cx="1320452" cy="204278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4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FF41-2CAF-461D-94FC-70DBD05C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ORD Updates: COVID &amp;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A18B1-86F9-4851-B614-4BE3278D2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88" y="1266615"/>
            <a:ext cx="10972800" cy="489619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COVID-19 Pandemic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Mental health (MH) impacts of COVID are substantial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ORD Response</a:t>
            </a:r>
          </a:p>
          <a:p>
            <a:pPr>
              <a:spcBef>
                <a:spcPts val="0"/>
              </a:spcBef>
            </a:pPr>
            <a:r>
              <a:rPr lang="en-US" sz="1800" u="sng" dirty="0"/>
              <a:t>Clinical Services Research &amp; Development (CSRD) | Terri Gleason, PhD – Director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Study the physiological effects of COVID-19, examine diagnostic and other testing procedures, and evaluate clinical interventions to improve patient outcomes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1 pilot study funded from 3 rounds of rapid response solicitation</a:t>
            </a:r>
          </a:p>
          <a:p>
            <a:pPr>
              <a:spcBef>
                <a:spcPts val="0"/>
              </a:spcBef>
            </a:pPr>
            <a:endParaRPr lang="en-US" sz="1800" u="sng" dirty="0"/>
          </a:p>
          <a:p>
            <a:pPr>
              <a:spcBef>
                <a:spcPts val="0"/>
              </a:spcBef>
            </a:pPr>
            <a:r>
              <a:rPr lang="en-US" sz="1800" u="sng" dirty="0"/>
              <a:t>Health Services Research &amp; Development (HSRD) | David Atkins, MD, MPH - Director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 Investigate and address impacts of COVID-19 pandemic and response on clinical care and delivery, patient and provider outcomes, and the VA healthcare system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9 studies (9-month duration) funded from 2 rounds of rapid response solicitation</a:t>
            </a:r>
          </a:p>
          <a:p>
            <a:pPr>
              <a:spcBef>
                <a:spcPts val="0"/>
              </a:spcBef>
            </a:pPr>
            <a:endParaRPr lang="en-US" sz="1800" u="sng" dirty="0"/>
          </a:p>
          <a:p>
            <a:pPr>
              <a:spcBef>
                <a:spcPts val="0"/>
              </a:spcBef>
            </a:pPr>
            <a:r>
              <a:rPr lang="en-US" sz="1800" u="sng" dirty="0"/>
              <a:t>Rehabilitation Research &amp; Development (RR&amp;D) | Karen Lohmann Siegel, PT, MA - Deputy Director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cs typeface="Times New Roman" panose="02020603050405020304" pitchFamily="18" charset="0"/>
              </a:rPr>
              <a:t>Develop and evaluate interventions which will enable Veterans with physical or psychological disabling conditions to function more fully in society (and mitigate the impacts of COVID-19)</a:t>
            </a:r>
            <a:endParaRPr lang="en-US" sz="1800" b="1" dirty="0"/>
          </a:p>
          <a:p>
            <a:pPr lvl="2">
              <a:spcBef>
                <a:spcPts val="0"/>
              </a:spcBef>
            </a:pPr>
            <a:r>
              <a:rPr lang="en-US" sz="1800" dirty="0"/>
              <a:t>9 studies with project modifications to collect additional information related to COVID-19</a:t>
            </a:r>
          </a:p>
        </p:txBody>
      </p:sp>
    </p:spTree>
    <p:extLst>
      <p:ext uri="{BB962C8B-B14F-4D97-AF65-F5344CB8AC3E}">
        <p14:creationId xmlns:p14="http://schemas.microsoft.com/office/powerpoint/2010/main" val="3198408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849E73-A721-4E54-B8B2-1DB4F5630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9" y="1327662"/>
            <a:ext cx="8963025" cy="3966138"/>
          </a:xfrm>
          <a:noFill/>
        </p:spPr>
      </p:pic>
      <p:pic>
        <p:nvPicPr>
          <p:cNvPr id="3" name="Picture 2" descr="A person standing in front of a palm tree&#10;&#10;Description automatically generated">
            <a:extLst>
              <a:ext uri="{FF2B5EF4-FFF2-40B4-BE49-F238E27FC236}">
                <a16:creationId xmlns:a16="http://schemas.microsoft.com/office/drawing/2014/main" id="{BDA643E4-0855-4C17-9C86-801141A1F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02" y="2419302"/>
            <a:ext cx="1619333" cy="933498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89FF503-12FB-43A9-B4F4-E9601F6DF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77" y="3352754"/>
            <a:ext cx="1644735" cy="914447"/>
          </a:xfrm>
          <a:prstGeom prst="rect">
            <a:avLst/>
          </a:prstGeom>
        </p:spPr>
      </p:pic>
      <p:pic>
        <p:nvPicPr>
          <p:cNvPr id="8" name="Picture 7" descr="A person wearing glasses&#10;&#10;Description automatically generated">
            <a:extLst>
              <a:ext uri="{FF2B5EF4-FFF2-40B4-BE49-F238E27FC236}">
                <a16:creationId xmlns:a16="http://schemas.microsoft.com/office/drawing/2014/main" id="{52DD29F7-92D1-4D21-866B-864B02BA8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76" y="4286204"/>
            <a:ext cx="1644735" cy="8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65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CFA9F8-2A00-47FB-8605-F3C82FFBAC1F}"/>
              </a:ext>
            </a:extLst>
          </p:cNvPr>
          <p:cNvSpPr/>
          <p:nvPr/>
        </p:nvSpPr>
        <p:spPr>
          <a:xfrm>
            <a:off x="1323475" y="312821"/>
            <a:ext cx="9553072" cy="6280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781A96B-062C-466F-BA2C-A4BA08F5A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201540"/>
              </p:ext>
            </p:extLst>
          </p:nvPr>
        </p:nvGraphicFramePr>
        <p:xfrm>
          <a:off x="1558941" y="495300"/>
          <a:ext cx="9129963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3D0AE1-FE9A-41D2-89A8-61BF0D8BE04E}"/>
              </a:ext>
            </a:extLst>
          </p:cNvPr>
          <p:cNvSpPr/>
          <p:nvPr/>
        </p:nvSpPr>
        <p:spPr>
          <a:xfrm>
            <a:off x="1905000" y="838200"/>
            <a:ext cx="1320452" cy="204278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09F0CD-05DC-4402-BC86-E4180DD81B1A}"/>
              </a:ext>
            </a:extLst>
          </p:cNvPr>
          <p:cNvSpPr/>
          <p:nvPr/>
        </p:nvSpPr>
        <p:spPr>
          <a:xfrm>
            <a:off x="4724400" y="776614"/>
            <a:ext cx="1320452" cy="204278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19A6F2-6E45-4F16-A3C6-F184DA2C454A}"/>
              </a:ext>
            </a:extLst>
          </p:cNvPr>
          <p:cNvSpPr/>
          <p:nvPr/>
        </p:nvSpPr>
        <p:spPr>
          <a:xfrm>
            <a:off x="6123923" y="776614"/>
            <a:ext cx="1320452" cy="204278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C6DA45-CC4F-4BE2-A164-05540954ACE1}"/>
              </a:ext>
            </a:extLst>
          </p:cNvPr>
          <p:cNvSpPr/>
          <p:nvPr/>
        </p:nvSpPr>
        <p:spPr>
          <a:xfrm>
            <a:off x="7558675" y="776614"/>
            <a:ext cx="1320452" cy="204278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DB6894F-90C2-4634-BBB5-5C3E1E4D7AEF}"/>
              </a:ext>
            </a:extLst>
          </p:cNvPr>
          <p:cNvSpPr/>
          <p:nvPr/>
        </p:nvSpPr>
        <p:spPr>
          <a:xfrm>
            <a:off x="8993427" y="776614"/>
            <a:ext cx="1320452" cy="204278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2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A308-C0DF-6149-981C-BDD9C921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421106"/>
            <a:ext cx="8229600" cy="990600"/>
          </a:xfrm>
        </p:spPr>
        <p:txBody>
          <a:bodyPr>
            <a:noAutofit/>
          </a:bodyPr>
          <a:lstStyle/>
          <a:p>
            <a:r>
              <a:rPr lang="en-US" sz="3000" b="1" dirty="0"/>
              <a:t>Implementation Planning Guide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CA13829-8DBF-4B74-9960-9BB819156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497580"/>
              </p:ext>
            </p:extLst>
          </p:nvPr>
        </p:nvGraphicFramePr>
        <p:xfrm>
          <a:off x="465221" y="1291072"/>
          <a:ext cx="10627894" cy="4760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9602">
                  <a:extLst>
                    <a:ext uri="{9D8B030D-6E8A-4147-A177-3AD203B41FA5}">
                      <a16:colId xmlns:a16="http://schemas.microsoft.com/office/drawing/2014/main" val="2967488503"/>
                    </a:ext>
                  </a:extLst>
                </a:gridCol>
                <a:gridCol w="3705780">
                  <a:extLst>
                    <a:ext uri="{9D8B030D-6E8A-4147-A177-3AD203B41FA5}">
                      <a16:colId xmlns:a16="http://schemas.microsoft.com/office/drawing/2014/main" val="3729921067"/>
                    </a:ext>
                  </a:extLst>
                </a:gridCol>
                <a:gridCol w="4232512">
                  <a:extLst>
                    <a:ext uri="{9D8B030D-6E8A-4147-A177-3AD203B41FA5}">
                      <a16:colId xmlns:a16="http://schemas.microsoft.com/office/drawing/2014/main" val="1843210805"/>
                    </a:ext>
                  </a:extLst>
                </a:gridCol>
              </a:tblGrid>
              <a:tr h="7168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Roles/Tasks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767" marR="97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Actionable Items/Examples*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767" marR="97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Current Status/Potential Barriers/Notes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767" marR="9767" marT="0" marB="0" anchor="ctr"/>
                </a:tc>
                <a:extLst>
                  <a:ext uri="{0D108BD9-81ED-4DB2-BD59-A6C34878D82A}">
                    <a16:rowId xmlns:a16="http://schemas.microsoft.com/office/drawing/2014/main" val="1478658498"/>
                  </a:ext>
                </a:extLst>
              </a:tr>
              <a:tr h="404398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effectLst/>
                        </a:rPr>
                        <a:t>E. Determine Who Administers Crisis Caring Contacts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767" marR="9767" marT="0" marB="0"/>
                </a:tc>
                <a:tc>
                  <a:txBody>
                    <a:bodyPr/>
                    <a:lstStyle/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Possible senders: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>
                          <a:effectLst/>
                        </a:rPr>
                        <a:t>Social Worker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>
                          <a:effectLst/>
                        </a:rPr>
                        <a:t>Peer Support Specialist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>
                          <a:effectLst/>
                        </a:rPr>
                        <a:t>Combination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US" sz="1600" dirty="0">
                          <a:effectLst/>
                        </a:rPr>
                        <a:t>Protocol for managing replies received</a:t>
                      </a:r>
                      <a:endParaRPr lang="en-US" sz="16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9767" marR="9767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1600" dirty="0">
                          <a:effectLst/>
                        </a:rPr>
                        <a:t>Social work Services:</a:t>
                      </a:r>
                    </a:p>
                    <a:p>
                      <a:pPr marL="800100" marR="0" lvl="1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>
                          <a:effectLst/>
                        </a:rPr>
                        <a:t>Many veterans first POC</a:t>
                      </a:r>
                    </a:p>
                    <a:p>
                      <a:pPr marL="800100" marR="0" lvl="1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>
                          <a:effectLst/>
                        </a:rPr>
                        <a:t>Many veterans regard as person who is caring and looking out for my health</a:t>
                      </a:r>
                    </a:p>
                    <a:p>
                      <a:pPr marL="800100" marR="0" lvl="1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>
                          <a:effectLst/>
                        </a:rPr>
                        <a:t>Letter wouldn’t come as a surprise from social work services</a:t>
                      </a:r>
                    </a:p>
                    <a:p>
                      <a:pPr marL="800100" marR="0" lvl="1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1600" dirty="0">
                          <a:effectLst/>
                        </a:rPr>
                        <a:t>Peer Support Specialist:</a:t>
                      </a:r>
                    </a:p>
                    <a:p>
                      <a:pPr marL="800100" marR="0" lvl="1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>
                          <a:effectLst/>
                        </a:rPr>
                        <a:t>Does not know veteran personally</a:t>
                      </a:r>
                    </a:p>
                    <a:p>
                      <a:pPr marL="457200" marR="0" lvl="1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n-US" sz="1600" dirty="0">
                          <a:effectLst/>
                        </a:rPr>
                        <a:t>Could we send cards from a team of people?</a:t>
                      </a:r>
                    </a:p>
                    <a:p>
                      <a:pPr marL="800100" marR="0" lvl="1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>
                          <a:effectLst/>
                        </a:rPr>
                        <a:t>This might seem more natural than a specific person </a:t>
                      </a:r>
                      <a:endParaRPr lang="en-US" sz="16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9767" marR="9767" marT="0" marB="0"/>
                </a:tc>
                <a:extLst>
                  <a:ext uri="{0D108BD9-81ED-4DB2-BD59-A6C34878D82A}">
                    <a16:rowId xmlns:a16="http://schemas.microsoft.com/office/drawing/2014/main" val="36921678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C824ED-8290-D742-A139-2F6748DF3E42}"/>
              </a:ext>
            </a:extLst>
          </p:cNvPr>
          <p:cNvSpPr txBox="1"/>
          <p:nvPr/>
        </p:nvSpPr>
        <p:spPr>
          <a:xfrm>
            <a:off x="1351548" y="6298394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>
                <a:solidFill>
                  <a:prstClr val="black"/>
                </a:solidFill>
                <a:latin typeface="Arial"/>
              </a:rPr>
              <a:t>Adapted from: </a:t>
            </a:r>
            <a:r>
              <a:rPr lang="en-US" sz="1200" dirty="0" err="1">
                <a:solidFill>
                  <a:prstClr val="black"/>
                </a:solidFill>
                <a:latin typeface="Arial"/>
              </a:rPr>
              <a:t>Landes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/>
              </a:rPr>
              <a:t>et al. Pilot and Feasibility Studies, 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(2019) 5:115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4309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CFA9F8-2A00-47FB-8605-F3C82FFBAC1F}"/>
              </a:ext>
            </a:extLst>
          </p:cNvPr>
          <p:cNvSpPr/>
          <p:nvPr/>
        </p:nvSpPr>
        <p:spPr>
          <a:xfrm>
            <a:off x="1638300" y="495300"/>
            <a:ext cx="8915400" cy="62303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781A96B-062C-466F-BA2C-A4BA08F5AA0A}"/>
              </a:ext>
            </a:extLst>
          </p:cNvPr>
          <p:cNvGraphicFramePr/>
          <p:nvPr/>
        </p:nvGraphicFramePr>
        <p:xfrm>
          <a:off x="1638300" y="495300"/>
          <a:ext cx="8915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26A43F-5079-4578-8707-35398150FC19}"/>
              </a:ext>
            </a:extLst>
          </p:cNvPr>
          <p:cNvSpPr/>
          <p:nvPr/>
        </p:nvSpPr>
        <p:spPr>
          <a:xfrm>
            <a:off x="3327748" y="776614"/>
            <a:ext cx="1320452" cy="204278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210B6C-592F-4C09-919F-AFD8FBD2CA17}"/>
              </a:ext>
            </a:extLst>
          </p:cNvPr>
          <p:cNvSpPr/>
          <p:nvPr/>
        </p:nvSpPr>
        <p:spPr>
          <a:xfrm>
            <a:off x="1905000" y="838200"/>
            <a:ext cx="1320452" cy="204278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3E2309-BF9C-4327-9CDB-2E164B443260}"/>
              </a:ext>
            </a:extLst>
          </p:cNvPr>
          <p:cNvSpPr/>
          <p:nvPr/>
        </p:nvSpPr>
        <p:spPr>
          <a:xfrm>
            <a:off x="7558675" y="776614"/>
            <a:ext cx="1320452" cy="204278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7CA6D6-74F5-46C3-AE2F-50A3AD3DCFBD}"/>
              </a:ext>
            </a:extLst>
          </p:cNvPr>
          <p:cNvSpPr/>
          <p:nvPr/>
        </p:nvSpPr>
        <p:spPr>
          <a:xfrm>
            <a:off x="8993427" y="776614"/>
            <a:ext cx="1320452" cy="204278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4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_MP1_PF14_PF16_403.2_259.2">
            <a:extLst>
              <a:ext uri="{FF2B5EF4-FFF2-40B4-BE49-F238E27FC236}">
                <a16:creationId xmlns:a16="http://schemas.microsoft.com/office/drawing/2014/main" id="{F31D0094-FDF5-6C4A-96DB-FF539E55AD8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1"/>
            <a:ext cx="7772400" cy="412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CA189D-B338-1449-9578-D8DE66EA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Crisis Caring Contacts Draft Message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2A4C7DD-7A46-4B33-B378-1F4C0239D1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25874" y="2057400"/>
          <a:ext cx="7327726" cy="381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7726">
                  <a:extLst>
                    <a:ext uri="{9D8B030D-6E8A-4147-A177-3AD203B41FA5}">
                      <a16:colId xmlns:a16="http://schemas.microsoft.com/office/drawing/2014/main" val="1833432667"/>
                    </a:ext>
                  </a:extLst>
                </a:gridCol>
              </a:tblGrid>
              <a:tr h="3553534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Dear 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&lt;First Name&gt; &lt;Last Name&gt;,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a Peer Support Specialist contacting other Veterans on behalf of the VA. We are reaching out to people we haven’t seen recently to wish them well during these times.  The COVID-19 pandemic has been hard on many of us. If you’d like to connect, please feel free to contact me.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JW and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Peer Support Specialist team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503-123-4567</a:t>
                      </a:r>
                    </a:p>
                    <a:p>
                      <a:pPr marL="292100" marR="292100" algn="ctr">
                        <a:spcBef>
                          <a:spcPts val="575"/>
                        </a:spcBef>
                        <a:spcAft>
                          <a:spcPts val="575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505367"/>
                  </a:ext>
                </a:extLst>
              </a:tr>
              <a:tr h="2564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671908"/>
                  </a:ext>
                </a:extLst>
              </a:tr>
            </a:tbl>
          </a:graphicData>
        </a:graphic>
      </p:graphicFrame>
      <p:pic>
        <p:nvPicPr>
          <p:cNvPr id="1030" name="Picture 6">
            <a:extLst>
              <a:ext uri="{FF2B5EF4-FFF2-40B4-BE49-F238E27FC236}">
                <a16:creationId xmlns:a16="http://schemas.microsoft.com/office/drawing/2014/main" id="{F06280A0-30F3-44A4-9ACB-D556C8E9F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28" y="5027765"/>
            <a:ext cx="2206089" cy="59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444E652-5E51-484A-91E9-FE6138ECB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17" y="4924420"/>
            <a:ext cx="1472441" cy="74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0A8E3BD-AE9D-4BE0-905A-3757E1D59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521" y="4939180"/>
            <a:ext cx="1984517" cy="7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48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02A6-5922-664B-9899-88770EFD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92080"/>
            <a:ext cx="2139696" cy="1261872"/>
          </a:xfrm>
        </p:spPr>
        <p:txBody>
          <a:bodyPr anchor="b">
            <a:normAutofit/>
          </a:bodyPr>
          <a:lstStyle/>
          <a:p>
            <a:r>
              <a:rPr lang="en-US" b="1" dirty="0"/>
              <a:t>Challenges and key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7E0C46-AABF-4497-AB9D-3EDD55E1CF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95800" y="792080"/>
          <a:ext cx="57150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1964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276350" y="2570896"/>
            <a:ext cx="9061450" cy="12573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400" dirty="0">
                <a:solidFill>
                  <a:schemeClr val="tx1"/>
                </a:solidFill>
              </a:rPr>
              <a:t>The Impact of COVID-19 and Social Distancing on Mental Health and Suicide Risk in Veterans</a:t>
            </a:r>
            <a:br>
              <a:rPr lang="en-US" altLang="en-US" sz="4400" dirty="0">
                <a:solidFill>
                  <a:srgbClr val="003F72"/>
                </a:solidFill>
              </a:rPr>
            </a:br>
            <a:br>
              <a:rPr lang="en-US" altLang="en-US" sz="4400" dirty="0">
                <a:solidFill>
                  <a:srgbClr val="003F72"/>
                </a:solidFill>
              </a:rPr>
            </a:br>
            <a:endParaRPr lang="en-US" altLang="en-US" sz="2700" dirty="0">
              <a:solidFill>
                <a:srgbClr val="003F72"/>
              </a:solidFill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276350" y="4192172"/>
            <a:ext cx="9061450" cy="1938876"/>
          </a:xfrm>
        </p:spPr>
        <p:txBody>
          <a:bodyPr/>
          <a:lstStyle/>
          <a:p>
            <a:pPr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600" dirty="0"/>
              <a:t>Bryann B. DeBeer, Ph.D.</a:t>
            </a:r>
          </a:p>
          <a:p>
            <a:pPr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600" dirty="0"/>
          </a:p>
          <a:p>
            <a: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/>
              <a:t>Director, VA Patient Safety Center of Inquiry – Suicide Prevention Collaborative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500" dirty="0"/>
          </a:p>
          <a:p>
            <a: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/>
              <a:t>Clinical Research Psychologist, Rocky Mountain MIRECC for Suicide Prevention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500" dirty="0"/>
          </a:p>
          <a:p>
            <a: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/>
              <a:t>Visiting Associate Professor, University of Colorado, Anschutz Medical Campus</a:t>
            </a:r>
            <a:br>
              <a:rPr lang="en-US" altLang="en-US" sz="2000" dirty="0"/>
            </a:br>
            <a:endParaRPr lang="en-US" altLang="en-US" sz="2000" dirty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5F43B-A42C-409F-B06D-E32715F4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292464"/>
            <a:ext cx="11065502" cy="4665929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en-US" sz="32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0" dirty="0">
                <a:solidFill>
                  <a:schemeClr val="tx1"/>
                </a:solidFill>
              </a:rPr>
              <a:t>The views expressed are my own and do not reflect the official position of the VA, University of Colorado, or other affiliates.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3200" b="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0" dirty="0">
                <a:solidFill>
                  <a:schemeClr val="tx1"/>
                </a:solidFill>
              </a:rPr>
              <a:t>This work is supported through a COVID Rapid Response Award from Health Sciences Research and Development at the Department of Veterans Affairs awarded to Dr. Bryann DeBeer.</a:t>
            </a:r>
          </a:p>
          <a:p>
            <a:pPr lvl="1">
              <a:spcBef>
                <a:spcPts val="0"/>
              </a:spcBef>
            </a:pPr>
            <a:endParaRPr lang="en-US" sz="26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829ED-28EB-41C0-9320-2CD5DEAE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2" y="684883"/>
            <a:ext cx="11442874" cy="77805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Disclaimer and Acknowledgements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26CAB4-CE38-4D45-A84D-935CA2DF94D0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100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5F43B-A42C-409F-B06D-E32715F4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056868"/>
            <a:ext cx="11065502" cy="339853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Approximately 17 Veterans die by suicide each day </a:t>
            </a:r>
            <a:r>
              <a:rPr lang="en-US" sz="2000" b="0" dirty="0">
                <a:solidFill>
                  <a:schemeClr val="tx1"/>
                </a:solidFill>
              </a:rPr>
              <a:t>(VA, 2019)</a:t>
            </a:r>
          </a:p>
          <a:p>
            <a:pPr lvl="0"/>
            <a:endParaRPr lang="en-US" sz="2000" b="0" dirty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Many Veterans experience mental health disorders </a:t>
            </a:r>
            <a:r>
              <a:rPr lang="en-US" sz="2000" b="0" dirty="0">
                <a:solidFill>
                  <a:schemeClr val="tx1"/>
                </a:solidFill>
              </a:rPr>
              <a:t>(Seal et al., 2007)</a:t>
            </a:r>
          </a:p>
          <a:p>
            <a:pPr lvl="0"/>
            <a:endParaRPr lang="en-US" sz="2000" b="0" dirty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Social support impacts mental health and suicide risk </a:t>
            </a:r>
            <a:r>
              <a:rPr lang="en-US" sz="2000" b="0" dirty="0">
                <a:solidFill>
                  <a:schemeClr val="tx1"/>
                </a:solidFill>
              </a:rPr>
              <a:t>(DeBeer et al., 2014)</a:t>
            </a:r>
            <a:endParaRPr lang="en-US" sz="1000" dirty="0">
              <a:solidFill>
                <a:schemeClr val="tx1"/>
              </a:solidFill>
            </a:endParaRPr>
          </a:p>
          <a:p>
            <a:pPr lvl="1"/>
            <a:endParaRPr lang="en-US" sz="1000" dirty="0"/>
          </a:p>
          <a:p>
            <a:pPr lvl="1"/>
            <a:endParaRPr lang="en-US" sz="26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829ED-28EB-41C0-9320-2CD5DEAE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2" y="994851"/>
            <a:ext cx="11442874" cy="77805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26CAB4-CE38-4D45-A84D-935CA2DF94D0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231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5F43B-A42C-409F-B06D-E32715F4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421434"/>
            <a:ext cx="11065502" cy="4665929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1"/>
            <a:endParaRPr lang="en-US" sz="1000" dirty="0"/>
          </a:p>
          <a:p>
            <a:pPr marL="465138" indent="-4651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COVID-19 mandatory quarantines and social distancing     practices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5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Effects of social isolation and pandemic stressors are unknown</a:t>
            </a:r>
          </a:p>
          <a:p>
            <a:pPr lvl="1"/>
            <a:endParaRPr lang="en-US" sz="500" dirty="0"/>
          </a:p>
          <a:p>
            <a:pPr marL="1428750" lvl="2" indent="-285750">
              <a:buFont typeface="Wingdings" panose="05000000000000000000" pitchFamily="2" charset="2"/>
              <a:buChar char="v"/>
            </a:pPr>
            <a:r>
              <a:rPr lang="en-US" sz="2600" dirty="0">
                <a:ln w="0"/>
                <a:solidFill>
                  <a:schemeClr val="tx1"/>
                </a:solidFill>
              </a:rPr>
              <a:t>Veteran mental health and well-being</a:t>
            </a:r>
          </a:p>
          <a:p>
            <a:pPr lvl="2" indent="0">
              <a:buNone/>
            </a:pPr>
            <a:endParaRPr lang="en-US" sz="500" dirty="0">
              <a:ln w="0"/>
              <a:solidFill>
                <a:schemeClr val="tx1"/>
              </a:solidFill>
            </a:endParaRPr>
          </a:p>
          <a:p>
            <a:pPr marL="1428750" lvl="2" indent="-285750">
              <a:buFont typeface="Wingdings" panose="05000000000000000000" pitchFamily="2" charset="2"/>
              <a:buChar char="v"/>
            </a:pPr>
            <a:r>
              <a:rPr lang="en-US" sz="2600" dirty="0">
                <a:ln w="0"/>
                <a:solidFill>
                  <a:schemeClr val="tx1"/>
                </a:solidFill>
              </a:rPr>
              <a:t>Decreased sense of belonging, loneliness, low social support</a:t>
            </a:r>
          </a:p>
          <a:p>
            <a:pPr lvl="2" indent="0">
              <a:buNone/>
            </a:pPr>
            <a:endParaRPr lang="en-US" sz="500" dirty="0">
              <a:ln w="0"/>
              <a:solidFill>
                <a:schemeClr val="tx1"/>
              </a:solidFill>
            </a:endParaRPr>
          </a:p>
          <a:p>
            <a:pPr marL="1428750" lvl="2" indent="-285750">
              <a:buFont typeface="Wingdings" panose="05000000000000000000" pitchFamily="2" charset="2"/>
              <a:buChar char="v"/>
            </a:pPr>
            <a:r>
              <a:rPr lang="en-US" sz="2600" i="1" u="sng" dirty="0">
                <a:ln w="0"/>
                <a:solidFill>
                  <a:schemeClr val="tx1"/>
                </a:solidFill>
              </a:rPr>
              <a:t>Factors that are connected to suicide risk </a:t>
            </a:r>
            <a:r>
              <a:rPr lang="en-US" sz="2000" i="1" u="sng" dirty="0">
                <a:ln w="0"/>
                <a:solidFill>
                  <a:schemeClr val="tx1"/>
                </a:solidFill>
              </a:rPr>
              <a:t>(DeBeer et al., 2014; Joiner et al., 2005)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829ED-28EB-41C0-9320-2CD5DEAE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2" y="777872"/>
            <a:ext cx="11442874" cy="77805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26CAB4-CE38-4D45-A84D-935CA2DF94D0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22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F465-80C3-4C37-8131-77C44356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More Complete Picture of COVID and Mental Health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9BEACC-1C24-4EB6-BB74-DD35C72D5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22789"/>
            <a:ext cx="6858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86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5F43B-A42C-409F-B06D-E32715F4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49" y="1689778"/>
            <a:ext cx="11065502" cy="4297363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Investigate the impact of changes to one’s social support system, due to social distancing, on mental health and suicide risk, as well as moderators of this association</a:t>
            </a:r>
          </a:p>
          <a:p>
            <a:pPr lvl="0"/>
            <a:endParaRPr lang="en-US" sz="1000" dirty="0"/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/>
              <a:t>Hypotheses: Decreases in the connectedness of the social support system due to social distancing, assessed via retrospective social network analysis, will be associated with:</a:t>
            </a:r>
          </a:p>
          <a:p>
            <a:pPr lvl="1"/>
            <a:endParaRPr lang="en-US" sz="1000" dirty="0"/>
          </a:p>
          <a:p>
            <a:pPr marL="1600200" lvl="2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ln w="0">
                  <a:noFill/>
                </a:ln>
                <a:solidFill>
                  <a:schemeClr val="tx1"/>
                </a:solidFill>
              </a:rPr>
              <a:t>Greater</a:t>
            </a:r>
            <a:r>
              <a:rPr lang="en-US" sz="2400" dirty="0">
                <a:solidFill>
                  <a:schemeClr val="tx1"/>
                </a:solidFill>
              </a:rPr>
              <a:t> severity of mental health symptoms and moderated by modifiable factors</a:t>
            </a:r>
          </a:p>
          <a:p>
            <a:pPr lvl="2" indent="0">
              <a:buNone/>
            </a:pPr>
            <a:endParaRPr lang="en-US" sz="500" dirty="0"/>
          </a:p>
          <a:p>
            <a:pPr marL="1600200" lvl="2" indent="-457200">
              <a:buFont typeface="Wingdings" panose="05000000000000000000" pitchFamily="2" charset="2"/>
              <a:buChar char="v"/>
            </a:pPr>
            <a:r>
              <a:rPr lang="en-US" sz="2400" dirty="0">
                <a:ln w="0"/>
                <a:solidFill>
                  <a:schemeClr val="tx1"/>
                </a:solidFill>
              </a:rPr>
              <a:t>Greater suicide risk and moderated by modifiable factors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829ED-28EB-41C0-9320-2CD5DEAE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2" y="870859"/>
            <a:ext cx="11442874" cy="77805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Study Aims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26CAB4-CE38-4D45-A84D-935CA2DF94D0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654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5F43B-A42C-409F-B06D-E32715F4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79" y="1484028"/>
            <a:ext cx="11218459" cy="42973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Cross sectional survey study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Recruiting 200 Veterans enrolled in the national VHA system via mailed letters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Oversampling </a:t>
            </a:r>
          </a:p>
          <a:p>
            <a:endParaRPr lang="en-US" sz="500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Mental health diagnoses</a:t>
            </a: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Positive COVID diagnosis</a:t>
            </a:r>
          </a:p>
          <a:p>
            <a:pPr lvl="1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One-time, 90-minute online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/>
            <a:endParaRPr lang="en-US" sz="1000" dirty="0"/>
          </a:p>
          <a:p>
            <a:endParaRPr lang="en-US" sz="1000" dirty="0"/>
          </a:p>
          <a:p>
            <a:pPr lvl="1"/>
            <a:endParaRPr lang="en-US" sz="10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829ED-28EB-41C0-9320-2CD5DEAE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2" y="660999"/>
            <a:ext cx="11442874" cy="77805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26CAB4-CE38-4D45-A84D-935CA2DF94D0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3836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5F43B-A42C-409F-B06D-E32715F4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79" y="1643284"/>
            <a:ext cx="11218459" cy="4297363"/>
          </a:xfrm>
        </p:spPr>
        <p:txBody>
          <a:bodyPr/>
          <a:lstStyle/>
          <a:p>
            <a:pPr lvl="1"/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Social Factors</a:t>
            </a:r>
          </a:p>
          <a:p>
            <a:endParaRPr lang="en-US" sz="500" dirty="0">
              <a:solidFill>
                <a:schemeClr val="tx1"/>
              </a:solidFill>
            </a:endParaRPr>
          </a:p>
          <a:p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Social Network Analysis</a:t>
            </a:r>
          </a:p>
          <a:p>
            <a:pPr lvl="1"/>
            <a:endParaRPr lang="en-US" sz="500" dirty="0"/>
          </a:p>
          <a:p>
            <a:pPr marL="160020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solidFill>
                  <a:schemeClr val="tx1"/>
                </a:solidFill>
              </a:rPr>
              <a:t>Identify personal support networks</a:t>
            </a:r>
          </a:p>
          <a:p>
            <a:pPr lvl="2" indent="0">
              <a:buNone/>
            </a:pPr>
            <a:endParaRPr lang="en-US" sz="500" dirty="0"/>
          </a:p>
          <a:p>
            <a:pPr marL="160020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solidFill>
                  <a:schemeClr val="tx1"/>
                </a:solidFill>
              </a:rPr>
              <a:t>Type, trust, dependency, support, importance, and networking</a:t>
            </a:r>
          </a:p>
          <a:p>
            <a:pPr lvl="2" indent="0">
              <a:buNone/>
            </a:pPr>
            <a:endParaRPr lang="en-US" sz="500" dirty="0"/>
          </a:p>
          <a:p>
            <a:pPr marL="160020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solidFill>
                  <a:schemeClr val="tx1"/>
                </a:solidFill>
              </a:rPr>
              <a:t>Changes in network that have occurred during the pandemic</a:t>
            </a:r>
          </a:p>
          <a:p>
            <a:pPr lvl="1"/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829ED-28EB-41C0-9320-2CD5DEAE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2" y="870859"/>
            <a:ext cx="11442874" cy="77805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Variables and Measures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26CAB4-CE38-4D45-A84D-935CA2DF94D0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07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5F43B-A42C-409F-B06D-E32715F4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79" y="1395316"/>
            <a:ext cx="11218459" cy="4297363"/>
          </a:xfrm>
        </p:spPr>
        <p:txBody>
          <a:bodyPr/>
          <a:lstStyle/>
          <a:p>
            <a:pPr lvl="1"/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Social Factors</a:t>
            </a:r>
            <a:endParaRPr lang="en-US" sz="32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Social Support </a:t>
            </a:r>
          </a:p>
          <a:p>
            <a:pPr marL="1600200" lvl="2" indent="-457200">
              <a:buFont typeface="Wingdings" panose="05000000000000000000" pitchFamily="2" charset="2"/>
              <a:buChar char="v"/>
            </a:pPr>
            <a:r>
              <a:rPr lang="en-US" sz="2600" dirty="0">
                <a:ln w="0"/>
                <a:solidFill>
                  <a:schemeClr val="tx1"/>
                </a:solidFill>
              </a:rPr>
              <a:t>Interpersonal Support Evaluation List</a:t>
            </a: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Belongingness</a:t>
            </a:r>
          </a:p>
          <a:p>
            <a:pPr marL="1600200" lvl="2" indent="-457200">
              <a:buFont typeface="Wingdings" panose="05000000000000000000" pitchFamily="2" charset="2"/>
              <a:buChar char="v"/>
            </a:pPr>
            <a:r>
              <a:rPr lang="en-US" sz="2600" dirty="0">
                <a:ln w="0"/>
                <a:solidFill>
                  <a:schemeClr val="tx1"/>
                </a:solidFill>
              </a:rPr>
              <a:t>Interpersonal Needs Questionnaire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Loneliness</a:t>
            </a:r>
          </a:p>
          <a:p>
            <a:pPr marL="1600200" lvl="2" indent="-457200">
              <a:buFont typeface="Wingdings" panose="05000000000000000000" pitchFamily="2" charset="2"/>
              <a:buChar char="v"/>
            </a:pPr>
            <a:r>
              <a:rPr lang="en-US" sz="2600" dirty="0">
                <a:ln w="0"/>
                <a:solidFill>
                  <a:schemeClr val="tx1"/>
                </a:solidFill>
              </a:rPr>
              <a:t>UCLA Loneliness Scale</a:t>
            </a:r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Expressed emotion</a:t>
            </a:r>
          </a:p>
          <a:p>
            <a:pPr marL="1600200" lvl="2" indent="-457200">
              <a:buFont typeface="Wingdings" panose="05000000000000000000" pitchFamily="2" charset="2"/>
              <a:buChar char="v"/>
            </a:pPr>
            <a:r>
              <a:rPr lang="en-US" sz="2600" dirty="0">
                <a:ln w="0"/>
                <a:solidFill>
                  <a:schemeClr val="tx1"/>
                </a:solidFill>
              </a:rPr>
              <a:t>Perceived Criticism Scale</a:t>
            </a:r>
          </a:p>
          <a:p>
            <a:pPr lvl="1"/>
            <a:endParaRPr lang="en-US" sz="500" dirty="0"/>
          </a:p>
          <a:p>
            <a:endParaRPr lang="en-US" sz="1000" dirty="0"/>
          </a:p>
          <a:p>
            <a:pPr lvl="1"/>
            <a:endParaRPr lang="en-US" sz="10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829ED-28EB-41C0-9320-2CD5DEAE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2" y="715879"/>
            <a:ext cx="11442874" cy="77805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Variables and Measures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26CAB4-CE38-4D45-A84D-935CA2DF94D0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408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5F43B-A42C-409F-B06D-E32715F4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6" y="1581706"/>
            <a:ext cx="11218459" cy="42973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Mental Health</a:t>
            </a:r>
          </a:p>
          <a:p>
            <a:endParaRPr lang="en-US" sz="1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dirty="0"/>
              <a:t>Mental health symptoms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500" dirty="0"/>
          </a:p>
          <a:p>
            <a:pPr marL="1485900" lvl="2" indent="-342900">
              <a:buFont typeface="Wingdings" panose="05000000000000000000" pitchFamily="2" charset="2"/>
              <a:buChar char="v"/>
            </a:pPr>
            <a:r>
              <a:rPr lang="en-US" sz="2600" dirty="0">
                <a:ln w="0"/>
                <a:solidFill>
                  <a:schemeClr val="tx1"/>
                </a:solidFill>
              </a:rPr>
              <a:t>Depression - Patient Health Questionnaire – 9</a:t>
            </a:r>
          </a:p>
          <a:p>
            <a:pPr lvl="2" indent="0">
              <a:buNone/>
            </a:pPr>
            <a:endParaRPr lang="en-US" sz="500" dirty="0">
              <a:ln w="0"/>
              <a:solidFill>
                <a:schemeClr val="tx1"/>
              </a:solidFill>
            </a:endParaRPr>
          </a:p>
          <a:p>
            <a:pPr marL="1485900" lvl="2" indent="-342900">
              <a:buFont typeface="Wingdings" panose="05000000000000000000" pitchFamily="2" charset="2"/>
              <a:buChar char="v"/>
            </a:pPr>
            <a:r>
              <a:rPr lang="en-US" sz="2600" dirty="0">
                <a:ln w="0"/>
                <a:solidFill>
                  <a:schemeClr val="tx1"/>
                </a:solidFill>
              </a:rPr>
              <a:t>PTSD - PTSD Checklist – 5</a:t>
            </a:r>
          </a:p>
          <a:p>
            <a:pPr lvl="2" indent="0">
              <a:buNone/>
            </a:pPr>
            <a:endParaRPr lang="en-US" sz="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dirty="0"/>
              <a:t>Suicidal thoughts</a:t>
            </a:r>
          </a:p>
          <a:p>
            <a:pPr lvl="1"/>
            <a:endParaRPr lang="en-US" sz="500" dirty="0"/>
          </a:p>
          <a:p>
            <a:pPr marL="1485900" lvl="2" indent="-342900">
              <a:buFont typeface="Wingdings" panose="05000000000000000000" pitchFamily="2" charset="2"/>
              <a:buChar char="v"/>
            </a:pPr>
            <a:r>
              <a:rPr lang="en-US" sz="2600" dirty="0">
                <a:ln w="0"/>
                <a:solidFill>
                  <a:schemeClr val="tx1"/>
                </a:solidFill>
              </a:rPr>
              <a:t>Beck Scale for Suicidal Ideation</a:t>
            </a:r>
          </a:p>
          <a:p>
            <a:pPr lvl="1"/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Alcohol Use</a:t>
            </a:r>
          </a:p>
          <a:p>
            <a:endParaRPr lang="en-US" sz="500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CAGE Substance Abuse Tool</a:t>
            </a:r>
          </a:p>
          <a:p>
            <a:pPr lvl="1"/>
            <a:endParaRPr lang="en-US" sz="500" dirty="0"/>
          </a:p>
          <a:p>
            <a:endParaRPr lang="en-US" sz="1000" dirty="0"/>
          </a:p>
          <a:p>
            <a:pPr lvl="1"/>
            <a:endParaRPr lang="en-US" sz="10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829ED-28EB-41C0-9320-2CD5DEAE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2" y="746875"/>
            <a:ext cx="11442874" cy="77805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Variables and Measures</a:t>
            </a:r>
          </a:p>
        </p:txBody>
      </p:sp>
    </p:spTree>
    <p:extLst>
      <p:ext uri="{BB962C8B-B14F-4D97-AF65-F5344CB8AC3E}">
        <p14:creationId xmlns:p14="http://schemas.microsoft.com/office/powerpoint/2010/main" val="1952398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5F43B-A42C-409F-B06D-E32715F4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6" y="1705690"/>
            <a:ext cx="11218459" cy="42973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COVID-19</a:t>
            </a:r>
          </a:p>
          <a:p>
            <a:endParaRPr lang="en-US" sz="10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COVID-19 Questionnaire</a:t>
            </a: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Coronavirus Impact Scale</a:t>
            </a: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Epidemic-Pandemic Impact Inventory</a:t>
            </a: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COVID-19 Family Stress Screener</a:t>
            </a:r>
          </a:p>
          <a:p>
            <a:pPr lvl="1"/>
            <a:endParaRPr lang="en-US" sz="1000" dirty="0"/>
          </a:p>
          <a:p>
            <a:endParaRPr lang="en-US" sz="1000" dirty="0"/>
          </a:p>
          <a:p>
            <a:pPr lvl="1"/>
            <a:endParaRPr lang="en-US" sz="10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829ED-28EB-41C0-9320-2CD5DEAE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2" y="870859"/>
            <a:ext cx="11442874" cy="77805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Variables and Measures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26CAB4-CE38-4D45-A84D-935CA2DF94D0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5304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5F43B-A42C-409F-B06D-E32715F4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79" y="1596473"/>
            <a:ext cx="11218459" cy="4297363"/>
          </a:xfrm>
        </p:spPr>
        <p:txBody>
          <a:bodyPr/>
          <a:lstStyle/>
          <a:p>
            <a:pPr lvl="1"/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Modifiable Treatment Factors</a:t>
            </a:r>
          </a:p>
          <a:p>
            <a:endParaRPr lang="en-US" sz="500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/>
              <a:t>Social cognition</a:t>
            </a:r>
          </a:p>
          <a:p>
            <a:pPr marL="1600200" lvl="2" indent="-457200">
              <a:buFont typeface="Wingdings" panose="05000000000000000000" pitchFamily="2" charset="2"/>
              <a:buChar char="v"/>
            </a:pPr>
            <a:r>
              <a:rPr lang="en-US" sz="2600" dirty="0">
                <a:ln w="0">
                  <a:noFill/>
                </a:ln>
                <a:solidFill>
                  <a:schemeClr val="tx1"/>
                </a:solidFill>
              </a:rPr>
              <a:t>Ambiguous Intentions Hostility Questionnaire</a:t>
            </a:r>
          </a:p>
          <a:p>
            <a:pPr lvl="2" indent="0">
              <a:buNone/>
            </a:pPr>
            <a:endParaRPr lang="en-US" sz="500" dirty="0">
              <a:ln w="0">
                <a:noFill/>
              </a:ln>
              <a:solidFill>
                <a:schemeClr val="tx1"/>
              </a:solidFill>
            </a:endParaRP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/>
              <a:t>Psychological inflexibility</a:t>
            </a:r>
          </a:p>
          <a:p>
            <a:pPr marL="1600200" lvl="2" indent="-457200">
              <a:buFont typeface="Wingdings" panose="05000000000000000000" pitchFamily="2" charset="2"/>
              <a:buChar char="v"/>
            </a:pPr>
            <a:r>
              <a:rPr lang="en-US" sz="2600" dirty="0">
                <a:ln w="0"/>
                <a:solidFill>
                  <a:schemeClr val="tx1"/>
                </a:solidFill>
              </a:rPr>
              <a:t>Acceptance and Action Questionnaire – II</a:t>
            </a:r>
          </a:p>
          <a:p>
            <a:pPr lvl="2" indent="0">
              <a:buNone/>
            </a:pPr>
            <a:endParaRPr lang="en-US" sz="500" dirty="0">
              <a:ln w="0"/>
              <a:solidFill>
                <a:schemeClr val="tx1"/>
              </a:solidFill>
            </a:endParaRP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600" dirty="0"/>
              <a:t>Expressed emotion</a:t>
            </a:r>
          </a:p>
          <a:p>
            <a:pPr marL="1600200" lvl="2" indent="-457200">
              <a:buFont typeface="Wingdings" panose="05000000000000000000" pitchFamily="2" charset="2"/>
              <a:buChar char="v"/>
            </a:pPr>
            <a:r>
              <a:rPr lang="en-US" sz="2600" dirty="0">
                <a:ln w="0"/>
                <a:solidFill>
                  <a:schemeClr val="tx1"/>
                </a:solidFill>
              </a:rPr>
              <a:t>Perceived Criticism Measure</a:t>
            </a:r>
          </a:p>
          <a:p>
            <a:pPr lvl="1"/>
            <a:endParaRPr lang="en-US" sz="500" dirty="0"/>
          </a:p>
          <a:p>
            <a:endParaRPr lang="en-US" sz="1000" dirty="0"/>
          </a:p>
          <a:p>
            <a:pPr lvl="1"/>
            <a:endParaRPr lang="en-US" sz="10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829ED-28EB-41C0-9320-2CD5DEAE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2" y="870859"/>
            <a:ext cx="11442874" cy="77805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Variables and Measures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26CAB4-CE38-4D45-A84D-935CA2DF94D0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185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5F43B-A42C-409F-B06D-E32715F4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79" y="950703"/>
            <a:ext cx="11218459" cy="4297363"/>
          </a:xfrm>
        </p:spPr>
        <p:txBody>
          <a:bodyPr/>
          <a:lstStyle/>
          <a:p>
            <a:pPr lvl="1"/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Other Factors</a:t>
            </a:r>
          </a:p>
          <a:p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Functioning</a:t>
            </a:r>
          </a:p>
          <a:p>
            <a:pPr marL="1600200" lvl="2" indent="-457200">
              <a:buFont typeface="Wingdings" panose="05000000000000000000" pitchFamily="2" charset="2"/>
              <a:buChar char="v"/>
            </a:pPr>
            <a:r>
              <a:rPr lang="en-US" sz="2600" dirty="0">
                <a:ln w="0"/>
                <a:solidFill>
                  <a:schemeClr val="tx1"/>
                </a:solidFill>
              </a:rPr>
              <a:t>Brief Inventory of Psychosocial Functioning</a:t>
            </a:r>
          </a:p>
          <a:p>
            <a:pPr lvl="2" indent="0">
              <a:buNone/>
            </a:pPr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Stress</a:t>
            </a:r>
          </a:p>
          <a:p>
            <a:pPr marL="1600200" lvl="2" indent="-457200">
              <a:buFont typeface="Wingdings" panose="05000000000000000000" pitchFamily="2" charset="2"/>
              <a:buChar char="v"/>
            </a:pPr>
            <a:r>
              <a:rPr lang="en-US" sz="2600" dirty="0">
                <a:ln w="0"/>
                <a:solidFill>
                  <a:schemeClr val="tx1"/>
                </a:solidFill>
              </a:rPr>
              <a:t>Perceived Stress Scale</a:t>
            </a: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Trauma History</a:t>
            </a:r>
          </a:p>
          <a:p>
            <a:pPr marL="1600200" lvl="2" indent="-457200">
              <a:buFont typeface="Wingdings" panose="05000000000000000000" pitchFamily="2" charset="2"/>
              <a:buChar char="v"/>
            </a:pPr>
            <a:r>
              <a:rPr lang="en-US" sz="2600" dirty="0">
                <a:ln w="0"/>
                <a:solidFill>
                  <a:schemeClr val="tx1"/>
                </a:solidFill>
              </a:rPr>
              <a:t>Traumatic Life Events Questionnaire – Lite</a:t>
            </a:r>
          </a:p>
          <a:p>
            <a:pPr lvl="2" indent="0">
              <a:buNone/>
            </a:pPr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Resiliency</a:t>
            </a:r>
          </a:p>
          <a:p>
            <a:pPr marL="1600200" lvl="2" indent="-457200">
              <a:buFont typeface="Wingdings" panose="05000000000000000000" pitchFamily="2" charset="2"/>
              <a:buChar char="v"/>
            </a:pPr>
            <a:r>
              <a:rPr lang="en-US" sz="2600" dirty="0">
                <a:ln w="0"/>
                <a:solidFill>
                  <a:schemeClr val="tx1"/>
                </a:solidFill>
              </a:rPr>
              <a:t>Brief Resiliency Scale </a:t>
            </a:r>
          </a:p>
          <a:p>
            <a:pPr lvl="2" indent="0">
              <a:buNone/>
            </a:pPr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Open ended questions regarding experiences of the pandemic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lvl="2" indent="0">
              <a:buNone/>
            </a:pPr>
            <a:endParaRPr lang="en-US" sz="2200" dirty="0"/>
          </a:p>
          <a:p>
            <a:pPr lvl="1"/>
            <a:endParaRPr lang="en-US" sz="1000" dirty="0"/>
          </a:p>
          <a:p>
            <a:pPr lvl="1"/>
            <a:endParaRPr lang="en-US" sz="500" dirty="0">
              <a:solidFill>
                <a:srgbClr val="FF0000"/>
              </a:solidFill>
            </a:endParaRPr>
          </a:p>
          <a:p>
            <a:endParaRPr lang="en-US" sz="1000" dirty="0"/>
          </a:p>
          <a:p>
            <a:pPr lvl="1"/>
            <a:endParaRPr lang="en-US" sz="10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829ED-28EB-41C0-9320-2CD5DEAE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2" y="514405"/>
            <a:ext cx="11442874" cy="77805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Variables and Measures</a:t>
            </a:r>
          </a:p>
        </p:txBody>
      </p:sp>
    </p:spTree>
    <p:extLst>
      <p:ext uri="{BB962C8B-B14F-4D97-AF65-F5344CB8AC3E}">
        <p14:creationId xmlns:p14="http://schemas.microsoft.com/office/powerpoint/2010/main" val="12349237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5F43B-A42C-409F-B06D-E32715F4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79" y="1400158"/>
            <a:ext cx="11218459" cy="4297363"/>
          </a:xfrm>
        </p:spPr>
        <p:txBody>
          <a:bodyPr/>
          <a:lstStyle/>
          <a:p>
            <a:pPr lvl="1"/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Administrative Data</a:t>
            </a:r>
          </a:p>
          <a:p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Utilization of VHA Care</a:t>
            </a: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Physical Health Diagnoses</a:t>
            </a: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Mental Health Diagnoses</a:t>
            </a: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Suicidal Thoughts/Behaviors</a:t>
            </a: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Prior and current mental health treatment</a:t>
            </a: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Service connection</a:t>
            </a: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COVID-19 Diagnosis and Treatment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lvl="2" indent="0">
              <a:buNone/>
            </a:pPr>
            <a:endParaRPr lang="en-US" sz="2200" dirty="0"/>
          </a:p>
          <a:p>
            <a:pPr lvl="1"/>
            <a:endParaRPr lang="en-US" sz="1000" dirty="0"/>
          </a:p>
          <a:p>
            <a:pPr lvl="1"/>
            <a:endParaRPr lang="en-US" sz="500" dirty="0">
              <a:solidFill>
                <a:srgbClr val="FF0000"/>
              </a:solidFill>
            </a:endParaRPr>
          </a:p>
          <a:p>
            <a:endParaRPr lang="en-US" sz="1000" dirty="0"/>
          </a:p>
          <a:p>
            <a:pPr lvl="1"/>
            <a:endParaRPr lang="en-US" sz="10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829ED-28EB-41C0-9320-2CD5DEAE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2" y="777871"/>
            <a:ext cx="11442874" cy="77805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Variables and Measures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26CAB4-CE38-4D45-A84D-935CA2DF94D0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942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5F43B-A42C-409F-B06D-E32715F4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79" y="992360"/>
            <a:ext cx="11218459" cy="4297363"/>
          </a:xfrm>
        </p:spPr>
        <p:txBody>
          <a:bodyPr/>
          <a:lstStyle/>
          <a:p>
            <a:pPr lvl="1"/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Social Network Analysis</a:t>
            </a:r>
          </a:p>
          <a:p>
            <a:endParaRPr lang="en-US" sz="10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Identify members of a social network</a:t>
            </a: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Analyze trust, dependency, support, and networking</a:t>
            </a:r>
          </a:p>
          <a:p>
            <a:pPr lvl="1"/>
            <a:endParaRPr lang="en-US" sz="5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Account for changes in the social network that have occurred during pandemic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Structural Equation Modeling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Qualitative Analysis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Open-ended questions in survey encourage Veterans to share lived experience of pandemic and recommendations for treatment during times of quarantine</a:t>
            </a:r>
          </a:p>
          <a:p>
            <a:pPr lvl="1"/>
            <a:endParaRPr lang="en-US" sz="1000" dirty="0"/>
          </a:p>
          <a:p>
            <a:pPr lvl="1"/>
            <a:endParaRPr lang="en-US" sz="500" dirty="0">
              <a:solidFill>
                <a:srgbClr val="FF0000"/>
              </a:solidFill>
            </a:endParaRPr>
          </a:p>
          <a:p>
            <a:endParaRPr lang="en-US" sz="1000" dirty="0"/>
          </a:p>
          <a:p>
            <a:pPr lvl="1"/>
            <a:endParaRPr lang="en-US" sz="10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829ED-28EB-41C0-9320-2CD5DEAE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2" y="560890"/>
            <a:ext cx="11442874" cy="77805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26CAB4-CE38-4D45-A84D-935CA2DF94D0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i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78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24789-76E0-47B6-AC25-759B1D54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Framework for COVID Impacts on Mental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CB5A0-AD95-459B-8884-A25B7EF16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FA34111B-A2B1-4C72-A53E-E8F65BACA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50" y="1323219"/>
            <a:ext cx="3484918" cy="22434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&amp; Behavioral Outcomes*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Family relationships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Symptoms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Health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Substance Use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*Potential relationships (and effects) among variables within this set.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A75ECF78-287E-496E-93B3-2A86FEC20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044" y="3174596"/>
            <a:ext cx="3381108" cy="23166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Outcomes*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Needs (e.g., food, housing, income)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Care (access, utilization, adherence)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Support (access to social services, community support &amp; integration, social connectedness)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*Potential mediators or moderators of clinical/behavioral outcomes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AB350C54-06C6-4A82-B95B-1ED88F923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73" y="4841854"/>
            <a:ext cx="2469327" cy="98076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Interventions to Address Medical, Social, and Economic Resource Needs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F3C0B3-0BB6-4319-9D4A-EDD1680DB54F}"/>
              </a:ext>
            </a:extLst>
          </p:cNvPr>
          <p:cNvCxnSpPr>
            <a:cxnSpLocks/>
          </p:cNvCxnSpPr>
          <p:nvPr/>
        </p:nvCxnSpPr>
        <p:spPr>
          <a:xfrm>
            <a:off x="2840072" y="3413983"/>
            <a:ext cx="882272" cy="678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Box 11">
            <a:extLst>
              <a:ext uri="{FF2B5EF4-FFF2-40B4-BE49-F238E27FC236}">
                <a16:creationId xmlns:a16="http://schemas.microsoft.com/office/drawing/2014/main" id="{7F1B92CC-B724-4D02-A0EC-559CE5BA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73" y="3021740"/>
            <a:ext cx="2438400" cy="1400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Health Response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Restrictions (schools and  daycares, residential living facilities, business, travel)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Shelter in Place Measures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Distancing Measures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3DC407-BC31-4703-8B5A-E2EFBB914206}"/>
              </a:ext>
            </a:extLst>
          </p:cNvPr>
          <p:cNvCxnSpPr>
            <a:cxnSpLocks/>
          </p:cNvCxnSpPr>
          <p:nvPr/>
        </p:nvCxnSpPr>
        <p:spPr>
          <a:xfrm flipV="1">
            <a:off x="7134225" y="2748967"/>
            <a:ext cx="963257" cy="5745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Box 24">
            <a:extLst>
              <a:ext uri="{FF2B5EF4-FFF2-40B4-BE49-F238E27FC236}">
                <a16:creationId xmlns:a16="http://schemas.microsoft.com/office/drawing/2014/main" id="{35B19958-0258-4085-B6AA-1734D686E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726" y="4375703"/>
            <a:ext cx="3235772" cy="64132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Interventions to Address Mental Health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 and non-COVID specific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27F32E-004D-4406-B052-AB710469E0CA}"/>
              </a:ext>
            </a:extLst>
          </p:cNvPr>
          <p:cNvCxnSpPr>
            <a:cxnSpLocks/>
          </p:cNvCxnSpPr>
          <p:nvPr/>
        </p:nvCxnSpPr>
        <p:spPr>
          <a:xfrm flipV="1">
            <a:off x="3151413" y="4841854"/>
            <a:ext cx="556063" cy="350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DD78C5-E1F9-4EAB-9D5B-B81BC289E072}"/>
              </a:ext>
            </a:extLst>
          </p:cNvPr>
          <p:cNvCxnSpPr>
            <a:cxnSpLocks/>
          </p:cNvCxnSpPr>
          <p:nvPr/>
        </p:nvCxnSpPr>
        <p:spPr>
          <a:xfrm>
            <a:off x="5667375" y="2190576"/>
            <a:ext cx="1590675" cy="65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F99613-8A96-4C59-8E5D-C61627376AD6}"/>
              </a:ext>
            </a:extLst>
          </p:cNvPr>
          <p:cNvCxnSpPr>
            <a:cxnSpLocks/>
          </p:cNvCxnSpPr>
          <p:nvPr/>
        </p:nvCxnSpPr>
        <p:spPr>
          <a:xfrm>
            <a:off x="5675531" y="1623192"/>
            <a:ext cx="15825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627391-BE6E-4CAA-A023-E012EA6F852E}"/>
              </a:ext>
            </a:extLst>
          </p:cNvPr>
          <p:cNvCxnSpPr>
            <a:cxnSpLocks/>
          </p:cNvCxnSpPr>
          <p:nvPr/>
        </p:nvCxnSpPr>
        <p:spPr>
          <a:xfrm flipV="1">
            <a:off x="9647476" y="3566639"/>
            <a:ext cx="1" cy="743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Box 4">
            <a:extLst>
              <a:ext uri="{FF2B5EF4-FFF2-40B4-BE49-F238E27FC236}">
                <a16:creationId xmlns:a16="http://schemas.microsoft.com/office/drawing/2014/main" id="{D562C70D-D744-4CE5-B941-6CA0254CF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81" y="1348546"/>
            <a:ext cx="5200639" cy="104030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Populations</a:t>
            </a:r>
            <a:r>
              <a:rPr lang="en-US" alt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at Risk</a:t>
            </a: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General Veteran Population</a:t>
            </a: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Veterans with MH Conditions (MDD, PTSD, Substance Use)</a:t>
            </a: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 Vulnerable Populations (Aging, Homeless, Residential, Rural)</a:t>
            </a:r>
            <a:endParaRPr kumimoji="0" lang="en-US" altLang="en-US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FA80B0DD-3416-4C2D-8841-FD5F6CA94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3258F5-298F-4FA9-BF38-CDB5DD13A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72" y="457200"/>
            <a:ext cx="11003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1EF21B-7512-4C6D-ABC7-5DBA7DFA1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1AA58914-AA0A-464D-B89E-2E785D568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943" y="1274350"/>
            <a:ext cx="13045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7A139C1-D3D6-4BAD-B02B-2FE2538F4912}"/>
              </a:ext>
            </a:extLst>
          </p:cNvPr>
          <p:cNvCxnSpPr>
            <a:cxnSpLocks/>
          </p:cNvCxnSpPr>
          <p:nvPr/>
        </p:nvCxnSpPr>
        <p:spPr>
          <a:xfrm>
            <a:off x="2155233" y="2455826"/>
            <a:ext cx="0" cy="4524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C9B6B51-F4E0-4B06-914B-16EA92EFEA30}"/>
              </a:ext>
            </a:extLst>
          </p:cNvPr>
          <p:cNvSpPr txBox="1"/>
          <p:nvPr/>
        </p:nvSpPr>
        <p:spPr>
          <a:xfrm>
            <a:off x="5606839" y="1781168"/>
            <a:ext cx="170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COVID Infection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194958-EA1A-4508-A994-270020274995}"/>
              </a:ext>
            </a:extLst>
          </p:cNvPr>
          <p:cNvSpPr/>
          <p:nvPr/>
        </p:nvSpPr>
        <p:spPr>
          <a:xfrm>
            <a:off x="5511127" y="1206972"/>
            <a:ext cx="2257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COVID-related anxiety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DC013F-9DEC-4733-AC53-E0E1E2FC4E4A}"/>
              </a:ext>
            </a:extLst>
          </p:cNvPr>
          <p:cNvSpPr txBox="1"/>
          <p:nvPr/>
        </p:nvSpPr>
        <p:spPr>
          <a:xfrm>
            <a:off x="2324099" y="2395696"/>
            <a:ext cx="223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COVID severity</a:t>
            </a:r>
          </a:p>
        </p:txBody>
      </p:sp>
    </p:spTree>
    <p:extLst>
      <p:ext uri="{BB962C8B-B14F-4D97-AF65-F5344CB8AC3E}">
        <p14:creationId xmlns:p14="http://schemas.microsoft.com/office/powerpoint/2010/main" val="29869150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D43784-A44F-4B62-A860-5D1F68B99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2" y="930819"/>
            <a:ext cx="11442874" cy="65813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Potential Challenges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3ED655-C2C7-4E79-A5B1-B44015759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3" y="2042232"/>
            <a:ext cx="11129621" cy="44322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Recruitment</a:t>
            </a:r>
          </a:p>
          <a:p>
            <a:endParaRPr lang="en-US" sz="10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Internet based research</a:t>
            </a:r>
          </a:p>
          <a:p>
            <a:pPr lvl="1"/>
            <a:endParaRPr lang="en-US" sz="10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Compensation for participation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95170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D43784-A44F-4B62-A860-5D1F68B99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72" y="930819"/>
            <a:ext cx="11442874" cy="65813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Knowledge to be Gained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3ED655-C2C7-4E79-A5B1-B44015759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3" y="1933746"/>
            <a:ext cx="11129621" cy="443227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Understand the impacts of COVID-19, stressors, and social distancing practices on Veteran social networks, well-being, mental health, and suicide risk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Mobilize a response to the long-lasting effects of the pandemic</a:t>
            </a:r>
          </a:p>
          <a:p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072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1077719"/>
            <a:ext cx="10350500" cy="2989007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the COVID-19 Pandemic on </a:t>
            </a:r>
            <a:br>
              <a:rPr lang="en-US" sz="4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Recently-Housed Veterans and Veterans with Psychosis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232" y="3868910"/>
            <a:ext cx="10480368" cy="23745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Michael F. Green, Amanda McCleery, Derek M. Novacek, Eric A. Reavis, &amp; Jonathan K. Wynn</a:t>
            </a:r>
          </a:p>
          <a:p>
            <a:pPr>
              <a:spcBef>
                <a:spcPts val="0"/>
              </a:spcBef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RR&amp;D Research Enhancement Award Program (REAP) on Enhancing Community Integration for Homeless Veterans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 Greater Los Angeles </a:t>
            </a:r>
          </a:p>
          <a:p>
            <a:pPr>
              <a:spcBef>
                <a:spcPts val="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9"/>
            <a:ext cx="1862670" cy="18626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854" y="-9849"/>
            <a:ext cx="2665146" cy="15633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4273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Unprecedented Impact of the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98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never experienced an assault on our social fabric as complete and long-lasting as we have now in the response to the novel coronavirus.  </a:t>
            </a: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no knowledge as to how this unique social disruption will affect Veterans who are vulnerable and who already have low levels of community integration.  </a:t>
            </a: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Though the impact of current pandemic is unique, a better understanding of the effects of this societal stressor will enable us to buffer vulnerable Veterans during future challenges.</a:t>
            </a:r>
          </a:p>
        </p:txBody>
      </p:sp>
    </p:spTree>
    <p:extLst>
      <p:ext uri="{BB962C8B-B14F-4D97-AF65-F5344CB8AC3E}">
        <p14:creationId xmlns:p14="http://schemas.microsoft.com/office/powerpoint/2010/main" val="2275365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C7C16-5720-4728-888F-E2B1E33C0486}"/>
              </a:ext>
            </a:extLst>
          </p:cNvPr>
          <p:cNvSpPr txBox="1"/>
          <p:nvPr/>
        </p:nvSpPr>
        <p:spPr>
          <a:xfrm>
            <a:off x="3170756" y="171996"/>
            <a:ext cx="6073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 REAP Study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177" y="1431471"/>
            <a:ext cx="10874477" cy="525453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Aim is to examine impact of the COVID-19 pandemic on two vulnerable Veteran populations: 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Recently-housed Veterans (previously homeless)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Veterans with psychotic disorders</a:t>
            </a:r>
          </a:p>
          <a:p>
            <a:pPr lvl="1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Track trajectories over time for four types of factors: </a:t>
            </a:r>
          </a:p>
          <a:p>
            <a:pPr lvl="2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Clinical psychiatric</a:t>
            </a:r>
          </a:p>
          <a:p>
            <a:pPr lvl="2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Community integration (functional)</a:t>
            </a:r>
          </a:p>
          <a:p>
            <a:pPr lvl="2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Potential risk and protective</a:t>
            </a:r>
          </a:p>
          <a:p>
            <a:pPr lvl="2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Socioeconomic</a:t>
            </a:r>
          </a:p>
          <a:p>
            <a:pPr lvl="2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Presentation will include examples of data from each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174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79170"/>
              </p:ext>
            </p:extLst>
          </p:nvPr>
        </p:nvGraphicFramePr>
        <p:xfrm>
          <a:off x="362952" y="1382904"/>
          <a:ext cx="11466095" cy="4092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3C7C16-5720-4728-888F-E2B1E33C0486}"/>
              </a:ext>
            </a:extLst>
          </p:cNvPr>
          <p:cNvSpPr txBox="1"/>
          <p:nvPr/>
        </p:nvSpPr>
        <p:spPr>
          <a:xfrm>
            <a:off x="3170756" y="171996"/>
            <a:ext cx="6073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 REAP Study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726" y="5916562"/>
            <a:ext cx="11659827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Rapid funding from: RR&amp;D REAP Special Purpose Funds &amp; National Center on Homelessness Among Veterans</a:t>
            </a:r>
          </a:p>
        </p:txBody>
      </p:sp>
    </p:spTree>
    <p:extLst>
      <p:ext uri="{BB962C8B-B14F-4D97-AF65-F5344CB8AC3E}">
        <p14:creationId xmlns:p14="http://schemas.microsoft.com/office/powerpoint/2010/main" val="36001048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C7C16-5720-4728-888F-E2B1E33C0486}"/>
              </a:ext>
            </a:extLst>
          </p:cNvPr>
          <p:cNvSpPr txBox="1"/>
          <p:nvPr/>
        </p:nvSpPr>
        <p:spPr>
          <a:xfrm>
            <a:off x="3170756" y="171996"/>
            <a:ext cx="6073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 REAP Study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1277" y="1241761"/>
            <a:ext cx="11277599" cy="510987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Remote assessments via telephone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Groups: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Veterans recently housed with a HUD-VASH voucher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Veterans with a psychotic disorder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Healthy control Veterans (no hx homelessness, no hx psychosis)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Recruitment sources: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Prior participants in studies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 Informatics and Computing Infrastructure (VINCI):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Homeless registry and VA  Administrative Data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we do it?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Searched CPRS for contact information and to confirm eligibility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Called 956 potential eligible participants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experienced clinical interviewers administered the assessments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Baseline is completed and several waves of follow-up interviews are planned</a:t>
            </a:r>
          </a:p>
        </p:txBody>
      </p:sp>
    </p:spTree>
    <p:extLst>
      <p:ext uri="{BB962C8B-B14F-4D97-AF65-F5344CB8AC3E}">
        <p14:creationId xmlns:p14="http://schemas.microsoft.com/office/powerpoint/2010/main" val="39838379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6DC1286-23CC-4240-A11F-6E0527B9E387}"/>
              </a:ext>
            </a:extLst>
          </p:cNvPr>
          <p:cNvGraphicFramePr>
            <a:graphicFrameLocks noGrp="1"/>
          </p:cNvGraphicFramePr>
          <p:nvPr/>
        </p:nvGraphicFramePr>
        <p:xfrm>
          <a:off x="242397" y="1380742"/>
          <a:ext cx="1163444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888">
                  <a:extLst>
                    <a:ext uri="{9D8B030D-6E8A-4147-A177-3AD203B41FA5}">
                      <a16:colId xmlns:a16="http://schemas.microsoft.com/office/drawing/2014/main" val="93734893"/>
                    </a:ext>
                  </a:extLst>
                </a:gridCol>
                <a:gridCol w="2326888">
                  <a:extLst>
                    <a:ext uri="{9D8B030D-6E8A-4147-A177-3AD203B41FA5}">
                      <a16:colId xmlns:a16="http://schemas.microsoft.com/office/drawing/2014/main" val="460288291"/>
                    </a:ext>
                  </a:extLst>
                </a:gridCol>
                <a:gridCol w="2326888">
                  <a:extLst>
                    <a:ext uri="{9D8B030D-6E8A-4147-A177-3AD203B41FA5}">
                      <a16:colId xmlns:a16="http://schemas.microsoft.com/office/drawing/2014/main" val="2922591015"/>
                    </a:ext>
                  </a:extLst>
                </a:gridCol>
                <a:gridCol w="2326888">
                  <a:extLst>
                    <a:ext uri="{9D8B030D-6E8A-4147-A177-3AD203B41FA5}">
                      <a16:colId xmlns:a16="http://schemas.microsoft.com/office/drawing/2014/main" val="4154251786"/>
                    </a:ext>
                  </a:extLst>
                </a:gridCol>
                <a:gridCol w="2326888">
                  <a:extLst>
                    <a:ext uri="{9D8B030D-6E8A-4147-A177-3AD203B41FA5}">
                      <a16:colId xmlns:a16="http://schemas.microsoft.com/office/drawing/2014/main" val="2106659192"/>
                    </a:ext>
                  </a:extLst>
                </a:gridCol>
              </a:tblGrid>
              <a:tr h="774099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(F:M)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 (B:W:O)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Ethnicity (H:NH)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417828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Controls      (n = 75)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 (9.5)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29:38:8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056049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Recently Housed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76)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51.6 (12.5)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34:31:9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21:55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830736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Psychosis               (n = 81)</a:t>
                      </a:r>
                    </a:p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54.4 (9.8)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40:29:10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50945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6CC40A0-16C1-4C43-B58C-69B9FD89B24D}"/>
              </a:ext>
            </a:extLst>
          </p:cNvPr>
          <p:cNvSpPr txBox="1"/>
          <p:nvPr/>
        </p:nvSpPr>
        <p:spPr>
          <a:xfrm>
            <a:off x="2931196" y="134326"/>
            <a:ext cx="6256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Demographics (n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232)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079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174" y="1567645"/>
            <a:ext cx="11054994" cy="434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group differences on virus exposure indices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 self-quarantined due to potential exposure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3% diagnosed with COVID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had a close other diagnosed with COVID</a:t>
            </a:r>
          </a:p>
        </p:txBody>
      </p:sp>
    </p:spTree>
    <p:extLst>
      <p:ext uri="{BB962C8B-B14F-4D97-AF65-F5344CB8AC3E}">
        <p14:creationId xmlns:p14="http://schemas.microsoft.com/office/powerpoint/2010/main" val="34177782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799" y="197162"/>
            <a:ext cx="6638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Depression and Anxiety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B93CBC-E7EF-43BF-8CDD-11ED6A0E4932}"/>
              </a:ext>
            </a:extLst>
          </p:cNvPr>
          <p:cNvGrpSpPr/>
          <p:nvPr/>
        </p:nvGrpSpPr>
        <p:grpSpPr>
          <a:xfrm>
            <a:off x="2169459" y="5522259"/>
            <a:ext cx="1931894" cy="923330"/>
            <a:chOff x="3487271" y="1748118"/>
            <a:chExt cx="1931894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2F65A8-EEC9-4E63-B183-25D6039894E3}"/>
                </a:ext>
              </a:extLst>
            </p:cNvPr>
            <p:cNvSpPr txBox="1"/>
            <p:nvPr/>
          </p:nvSpPr>
          <p:spPr>
            <a:xfrm>
              <a:off x="3801035" y="1748118"/>
              <a:ext cx="16181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Group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 X Group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9191AD-021D-4269-ACC6-2DF45AF4AC24}"/>
                </a:ext>
              </a:extLst>
            </p:cNvPr>
            <p:cNvSpPr/>
            <p:nvPr/>
          </p:nvSpPr>
          <p:spPr>
            <a:xfrm>
              <a:off x="3487271" y="1828799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652B60-D0F4-4989-9A5E-6C45F61F142F}"/>
                </a:ext>
              </a:extLst>
            </p:cNvPr>
            <p:cNvSpPr/>
            <p:nvPr/>
          </p:nvSpPr>
          <p:spPr>
            <a:xfrm>
              <a:off x="3487271" y="2099965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C48BE3-FCF9-45DC-8590-B10B6233BE54}"/>
                </a:ext>
              </a:extLst>
            </p:cNvPr>
            <p:cNvSpPr/>
            <p:nvPr/>
          </p:nvSpPr>
          <p:spPr>
            <a:xfrm>
              <a:off x="3487271" y="2371131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FAF3178-9252-493C-96E8-FD7427ED4784}"/>
                </a:ext>
              </a:extLst>
            </p:cNvPr>
            <p:cNvGrpSpPr/>
            <p:nvPr/>
          </p:nvGrpSpPr>
          <p:grpSpPr>
            <a:xfrm rot="2691468">
              <a:off x="3487271" y="1828799"/>
              <a:ext cx="228600" cy="219636"/>
              <a:chOff x="3487271" y="1828799"/>
              <a:chExt cx="228600" cy="219636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2797BB3-BB12-4825-A145-2EBCF834FF7D}"/>
                  </a:ext>
                </a:extLst>
              </p:cNvPr>
              <p:cNvCxnSpPr>
                <a:stCxn id="20" idx="0"/>
                <a:endCxn id="20" idx="2"/>
              </p:cNvCxnSpPr>
              <p:nvPr/>
            </p:nvCxnSpPr>
            <p:spPr>
              <a:xfrm>
                <a:off x="3601571" y="1828799"/>
                <a:ext cx="0" cy="219636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7BB642-7BCC-41E7-8BAC-2E1C975F947C}"/>
                  </a:ext>
                </a:extLst>
              </p:cNvPr>
              <p:cNvCxnSpPr>
                <a:stCxn id="20" idx="1"/>
                <a:endCxn id="20" idx="3"/>
              </p:cNvCxnSpPr>
              <p:nvPr/>
            </p:nvCxnSpPr>
            <p:spPr>
              <a:xfrm>
                <a:off x="3487271" y="1938617"/>
                <a:ext cx="228600" cy="0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xtBox 5"/>
          <p:cNvSpPr txBox="1"/>
          <p:nvPr/>
        </p:nvSpPr>
        <p:spPr>
          <a:xfrm>
            <a:off x="9385419" y="5804188"/>
            <a:ext cx="2806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Recently housed &gt; other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39DA53-B53D-494E-917A-0AF43FA9E048}"/>
              </a:ext>
            </a:extLst>
          </p:cNvPr>
          <p:cNvGrpSpPr/>
          <p:nvPr/>
        </p:nvGrpSpPr>
        <p:grpSpPr>
          <a:xfrm>
            <a:off x="8182331" y="5522259"/>
            <a:ext cx="1933495" cy="923330"/>
            <a:chOff x="8344540" y="1748118"/>
            <a:chExt cx="1933495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6DBB33-0CE9-413D-8933-50E8FC7FB655}"/>
                </a:ext>
              </a:extLst>
            </p:cNvPr>
            <p:cNvSpPr txBox="1"/>
            <p:nvPr/>
          </p:nvSpPr>
          <p:spPr>
            <a:xfrm>
              <a:off x="8659905" y="1748118"/>
              <a:ext cx="16181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Group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 X Group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FAC579-38BB-45CF-9D94-9240FB381ACB}"/>
                </a:ext>
              </a:extLst>
            </p:cNvPr>
            <p:cNvSpPr/>
            <p:nvPr/>
          </p:nvSpPr>
          <p:spPr>
            <a:xfrm>
              <a:off x="8346141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07D37E-9945-415E-B5FD-BC0E97C3BE51}"/>
                </a:ext>
              </a:extLst>
            </p:cNvPr>
            <p:cNvSpPr/>
            <p:nvPr/>
          </p:nvSpPr>
          <p:spPr>
            <a:xfrm>
              <a:off x="8346141" y="2099965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909012-7B1B-4BC6-8393-340F3DD33F2D}"/>
                </a:ext>
              </a:extLst>
            </p:cNvPr>
            <p:cNvSpPr/>
            <p:nvPr/>
          </p:nvSpPr>
          <p:spPr>
            <a:xfrm>
              <a:off x="8346141" y="2371131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1167BF6-FC5A-4C00-AD69-EDBA6BE9479B}"/>
                </a:ext>
              </a:extLst>
            </p:cNvPr>
            <p:cNvGrpSpPr/>
            <p:nvPr/>
          </p:nvGrpSpPr>
          <p:grpSpPr>
            <a:xfrm rot="2691468">
              <a:off x="8344540" y="1831680"/>
              <a:ext cx="228600" cy="219636"/>
              <a:chOff x="3487271" y="1828799"/>
              <a:chExt cx="228600" cy="219636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192CDE1-58DF-445A-A259-CB140E7B02F3}"/>
                  </a:ext>
                </a:extLst>
              </p:cNvPr>
              <p:cNvCxnSpPr/>
              <p:nvPr/>
            </p:nvCxnSpPr>
            <p:spPr>
              <a:xfrm>
                <a:off x="3601571" y="1828799"/>
                <a:ext cx="0" cy="219636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8C74505-9E87-4101-8AC2-3782B1155749}"/>
                  </a:ext>
                </a:extLst>
              </p:cNvPr>
              <p:cNvCxnSpPr/>
              <p:nvPr/>
            </p:nvCxnSpPr>
            <p:spPr>
              <a:xfrm>
                <a:off x="3487271" y="1938617"/>
                <a:ext cx="228600" cy="0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32531E5-94AE-4FC2-8602-B162F82DE5E7}"/>
                </a:ext>
              </a:extLst>
            </p:cNvPr>
            <p:cNvGrpSpPr/>
            <p:nvPr/>
          </p:nvGrpSpPr>
          <p:grpSpPr>
            <a:xfrm rot="2691468">
              <a:off x="8344540" y="2097082"/>
              <a:ext cx="228600" cy="219636"/>
              <a:chOff x="3487271" y="1828799"/>
              <a:chExt cx="228600" cy="219636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F7F35DB-16A6-4EF4-B8E3-E188B369FDF9}"/>
                  </a:ext>
                </a:extLst>
              </p:cNvPr>
              <p:cNvCxnSpPr/>
              <p:nvPr/>
            </p:nvCxnSpPr>
            <p:spPr>
              <a:xfrm>
                <a:off x="3601571" y="1828799"/>
                <a:ext cx="0" cy="219636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96D3B2A-0421-494D-B067-962EC367EC3A}"/>
                  </a:ext>
                </a:extLst>
              </p:cNvPr>
              <p:cNvCxnSpPr/>
              <p:nvPr/>
            </p:nvCxnSpPr>
            <p:spPr>
              <a:xfrm>
                <a:off x="3487271" y="1938617"/>
                <a:ext cx="228600" cy="0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6" y="1562878"/>
            <a:ext cx="6097022" cy="37170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471" y="1562878"/>
            <a:ext cx="5709224" cy="37310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935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A8A3-4689-4227-AC63-291D990B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1410"/>
            <a:ext cx="10972800" cy="629128"/>
          </a:xfrm>
        </p:spPr>
        <p:txBody>
          <a:bodyPr>
            <a:normAutofit/>
          </a:bodyPr>
          <a:lstStyle/>
          <a:p>
            <a:r>
              <a:rPr lang="en-US" sz="3200" dirty="0"/>
              <a:t>Summary of Studies Funded (1/2)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5AEEE-5600-417E-A3E3-78612BB14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1591"/>
            <a:ext cx="11189918" cy="5006009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/>
              <a:t>Populations Studied</a:t>
            </a:r>
          </a:p>
          <a:p>
            <a:pPr lvl="1"/>
            <a:r>
              <a:rPr lang="en-US" sz="2200" dirty="0"/>
              <a:t>Veterans (general population)</a:t>
            </a:r>
          </a:p>
          <a:p>
            <a:pPr lvl="1"/>
            <a:r>
              <a:rPr lang="en-US" sz="2200" dirty="0"/>
              <a:t>Veterans with Mental and/or Behavioral Health Conditions (MDD, PTSD, substance use)</a:t>
            </a:r>
          </a:p>
          <a:p>
            <a:pPr lvl="1"/>
            <a:r>
              <a:rPr lang="en-US" sz="2200" dirty="0"/>
              <a:t>Other Vulnerable Populations (aging, homeless, residential rehab, rural)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200" b="1" dirty="0"/>
              <a:t>Interventions</a:t>
            </a:r>
          </a:p>
          <a:p>
            <a:pPr lvl="1"/>
            <a:r>
              <a:rPr lang="en-US" sz="2200" dirty="0"/>
              <a:t>Outreach (suicide prevention)</a:t>
            </a:r>
          </a:p>
          <a:p>
            <a:pPr lvl="1"/>
            <a:r>
              <a:rPr lang="en-US" sz="2200" dirty="0"/>
              <a:t>Peer support</a:t>
            </a:r>
          </a:p>
          <a:p>
            <a:pPr lvl="1"/>
            <a:r>
              <a:rPr lang="en-US" sz="2200" dirty="0"/>
              <a:t>Psychotherapy (supplement to RRD studies) – Adaptive Disclosure, Cognitive Behavioral Conjoint Therapy, Compassion Meditation, Present-Centered Therapy, Prolonged Exposure Therapy </a:t>
            </a:r>
          </a:p>
          <a:p>
            <a:pPr lvl="1"/>
            <a:r>
              <a:rPr lang="en-US" sz="2200" dirty="0"/>
              <a:t>Policy responses in Residential rehabilitation &amp; treatment</a:t>
            </a:r>
          </a:p>
          <a:p>
            <a:pPr lvl="1"/>
            <a:r>
              <a:rPr lang="en-US" sz="2200" dirty="0"/>
              <a:t>Self-help interventions</a:t>
            </a:r>
          </a:p>
          <a:p>
            <a:pPr lvl="1"/>
            <a:r>
              <a:rPr lang="en-US" sz="2200" dirty="0"/>
              <a:t>Telehealth delivery of mental health services</a:t>
            </a:r>
          </a:p>
          <a:p>
            <a:pPr lvl="1"/>
            <a:r>
              <a:rPr lang="en-US" sz="2200" dirty="0"/>
              <a:t>TMS (supplement to RRD studies)</a:t>
            </a:r>
          </a:p>
          <a:p>
            <a:pPr lvl="1"/>
            <a:r>
              <a:rPr lang="en-US" sz="2200" dirty="0"/>
              <a:t>Topiramate (supplement to RRD study)</a:t>
            </a:r>
          </a:p>
          <a:p>
            <a:pPr marL="57150" indent="0">
              <a:buNone/>
            </a:pPr>
            <a:endParaRPr lang="en-US" sz="22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850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4413" y="-180974"/>
            <a:ext cx="10515600" cy="1325563"/>
          </a:xfrm>
        </p:spPr>
        <p:txBody>
          <a:bodyPr/>
          <a:lstStyle/>
          <a:p>
            <a:pPr algn="ctr">
              <a:defRPr sz="4400" b="0" i="0" u="none" strike="noStrike" kern="1200" spc="0" baseline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bg1"/>
                </a:solidFill>
              </a:rPr>
              <a:t>OCD - Contamination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CAFDEF-94A3-422F-8C8D-F03880A8290E}"/>
              </a:ext>
            </a:extLst>
          </p:cNvPr>
          <p:cNvGrpSpPr/>
          <p:nvPr/>
        </p:nvGrpSpPr>
        <p:grpSpPr>
          <a:xfrm>
            <a:off x="10081390" y="3123332"/>
            <a:ext cx="1931894" cy="923330"/>
            <a:chOff x="3487271" y="1748118"/>
            <a:chExt cx="1931894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D596A2-50EE-4BAA-8BAB-1CD947B13CF9}"/>
                </a:ext>
              </a:extLst>
            </p:cNvPr>
            <p:cNvSpPr txBox="1"/>
            <p:nvPr/>
          </p:nvSpPr>
          <p:spPr>
            <a:xfrm>
              <a:off x="3801035" y="1748118"/>
              <a:ext cx="16181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Group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 X Group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1F0431-42B9-4BA9-AB0B-73B9B6D446F5}"/>
                </a:ext>
              </a:extLst>
            </p:cNvPr>
            <p:cNvSpPr/>
            <p:nvPr/>
          </p:nvSpPr>
          <p:spPr>
            <a:xfrm>
              <a:off x="3487271" y="1828799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A886F3-D505-4EC1-BEAD-7FF2BCE2190B}"/>
                </a:ext>
              </a:extLst>
            </p:cNvPr>
            <p:cNvSpPr/>
            <p:nvPr/>
          </p:nvSpPr>
          <p:spPr>
            <a:xfrm>
              <a:off x="3487271" y="2099965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03CBAF-3461-41BE-9FF9-931A363C2513}"/>
                </a:ext>
              </a:extLst>
            </p:cNvPr>
            <p:cNvSpPr/>
            <p:nvPr/>
          </p:nvSpPr>
          <p:spPr>
            <a:xfrm>
              <a:off x="3487271" y="2371131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E307A72-845C-4A3A-98D6-68E901AFA17C}"/>
                </a:ext>
              </a:extLst>
            </p:cNvPr>
            <p:cNvGrpSpPr/>
            <p:nvPr/>
          </p:nvGrpSpPr>
          <p:grpSpPr>
            <a:xfrm rot="2691468">
              <a:off x="3487271" y="1828799"/>
              <a:ext cx="228600" cy="219636"/>
              <a:chOff x="3487271" y="1828799"/>
              <a:chExt cx="228600" cy="219636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18D06A3-7223-450F-8582-CA1F4F511A0D}"/>
                  </a:ext>
                </a:extLst>
              </p:cNvPr>
              <p:cNvCxnSpPr>
                <a:stCxn id="9" idx="0"/>
                <a:endCxn id="9" idx="2"/>
              </p:cNvCxnSpPr>
              <p:nvPr/>
            </p:nvCxnSpPr>
            <p:spPr>
              <a:xfrm>
                <a:off x="3601571" y="1828799"/>
                <a:ext cx="0" cy="219636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63CE2A8-A466-4E45-8E42-C2CD7F8A1C5D}"/>
                  </a:ext>
                </a:extLst>
              </p:cNvPr>
              <p:cNvCxnSpPr>
                <a:stCxn id="9" idx="1"/>
                <a:endCxn id="9" idx="3"/>
              </p:cNvCxnSpPr>
              <p:nvPr/>
            </p:nvCxnSpPr>
            <p:spPr>
              <a:xfrm>
                <a:off x="3487271" y="1938617"/>
                <a:ext cx="228600" cy="0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530" y="1331010"/>
            <a:ext cx="7238160" cy="47276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17179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605" y="200416"/>
            <a:ext cx="5336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Loneliness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EF80F4-BDFA-4FCF-8B43-138A7ADE227F}"/>
              </a:ext>
            </a:extLst>
          </p:cNvPr>
          <p:cNvGrpSpPr/>
          <p:nvPr/>
        </p:nvGrpSpPr>
        <p:grpSpPr>
          <a:xfrm>
            <a:off x="10181460" y="2942462"/>
            <a:ext cx="1933495" cy="923330"/>
            <a:chOff x="8344540" y="1748118"/>
            <a:chExt cx="1933495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20D0DE-2921-40FC-BC3F-32AA738B7DC3}"/>
                </a:ext>
              </a:extLst>
            </p:cNvPr>
            <p:cNvSpPr txBox="1"/>
            <p:nvPr/>
          </p:nvSpPr>
          <p:spPr>
            <a:xfrm>
              <a:off x="8659905" y="1748118"/>
              <a:ext cx="16181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Group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 X Group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C0B335-A755-48A0-B672-40E3683D529F}"/>
                </a:ext>
              </a:extLst>
            </p:cNvPr>
            <p:cNvSpPr/>
            <p:nvPr/>
          </p:nvSpPr>
          <p:spPr>
            <a:xfrm>
              <a:off x="8346141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4CFFF4-D1C3-4B72-A85D-F48317C06398}"/>
                </a:ext>
              </a:extLst>
            </p:cNvPr>
            <p:cNvSpPr/>
            <p:nvPr/>
          </p:nvSpPr>
          <p:spPr>
            <a:xfrm>
              <a:off x="8346141" y="2099965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F57AEF-35D7-440C-A974-A9E3532E721D}"/>
                </a:ext>
              </a:extLst>
            </p:cNvPr>
            <p:cNvSpPr/>
            <p:nvPr/>
          </p:nvSpPr>
          <p:spPr>
            <a:xfrm>
              <a:off x="8346141" y="2371131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153CB6B-42C5-4562-BCD1-420C5A2A265E}"/>
                </a:ext>
              </a:extLst>
            </p:cNvPr>
            <p:cNvGrpSpPr/>
            <p:nvPr/>
          </p:nvGrpSpPr>
          <p:grpSpPr>
            <a:xfrm rot="2691468">
              <a:off x="8344540" y="1831680"/>
              <a:ext cx="228600" cy="219636"/>
              <a:chOff x="3487271" y="1828799"/>
              <a:chExt cx="228600" cy="21963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4CE93FC-30BA-4402-A999-B3C687CD6E21}"/>
                  </a:ext>
                </a:extLst>
              </p:cNvPr>
              <p:cNvCxnSpPr/>
              <p:nvPr/>
            </p:nvCxnSpPr>
            <p:spPr>
              <a:xfrm>
                <a:off x="3601571" y="1828799"/>
                <a:ext cx="0" cy="219636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4365BBC-6A76-40F5-8FB1-070DBB758783}"/>
                  </a:ext>
                </a:extLst>
              </p:cNvPr>
              <p:cNvCxnSpPr/>
              <p:nvPr/>
            </p:nvCxnSpPr>
            <p:spPr>
              <a:xfrm>
                <a:off x="3487271" y="1938617"/>
                <a:ext cx="228600" cy="0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E93B07-0DC0-4787-84BC-31239C2934CB}"/>
                </a:ext>
              </a:extLst>
            </p:cNvPr>
            <p:cNvGrpSpPr/>
            <p:nvPr/>
          </p:nvGrpSpPr>
          <p:grpSpPr>
            <a:xfrm rot="2691468">
              <a:off x="8344540" y="2097082"/>
              <a:ext cx="228600" cy="219636"/>
              <a:chOff x="3487271" y="1828799"/>
              <a:chExt cx="228600" cy="21963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7E25DFF-16A9-4FE4-AABC-B1C82826485A}"/>
                  </a:ext>
                </a:extLst>
              </p:cNvPr>
              <p:cNvCxnSpPr/>
              <p:nvPr/>
            </p:nvCxnSpPr>
            <p:spPr>
              <a:xfrm>
                <a:off x="3601571" y="1828799"/>
                <a:ext cx="0" cy="219636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2B24C5D-16FA-47F7-BCDC-E95E8307C2C7}"/>
                  </a:ext>
                </a:extLst>
              </p:cNvPr>
              <p:cNvCxnSpPr/>
              <p:nvPr/>
            </p:nvCxnSpPr>
            <p:spPr>
              <a:xfrm>
                <a:off x="3487271" y="1938617"/>
                <a:ext cx="228600" cy="0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28" y="1196566"/>
            <a:ext cx="7926332" cy="51770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7521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66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Functioning (RFS) – Family &amp; Social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EEBA9C-59A0-4336-827F-FD98E56EDB2E}"/>
              </a:ext>
            </a:extLst>
          </p:cNvPr>
          <p:cNvGrpSpPr/>
          <p:nvPr/>
        </p:nvGrpSpPr>
        <p:grpSpPr>
          <a:xfrm>
            <a:off x="8107921" y="5577505"/>
            <a:ext cx="1933495" cy="923330"/>
            <a:chOff x="8344540" y="1748118"/>
            <a:chExt cx="1933495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F8C844-777D-4748-A366-533EDF14E4B1}"/>
                </a:ext>
              </a:extLst>
            </p:cNvPr>
            <p:cNvSpPr txBox="1"/>
            <p:nvPr/>
          </p:nvSpPr>
          <p:spPr>
            <a:xfrm>
              <a:off x="8659905" y="1748118"/>
              <a:ext cx="16181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Group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 X Group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CDC60E-4348-436B-9BB8-18392E9D5E00}"/>
                </a:ext>
              </a:extLst>
            </p:cNvPr>
            <p:cNvSpPr/>
            <p:nvPr/>
          </p:nvSpPr>
          <p:spPr>
            <a:xfrm>
              <a:off x="8346141" y="1828799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78A6AA8-F150-4100-9A0C-D3A71011109E}"/>
                </a:ext>
              </a:extLst>
            </p:cNvPr>
            <p:cNvSpPr/>
            <p:nvPr/>
          </p:nvSpPr>
          <p:spPr>
            <a:xfrm>
              <a:off x="8346141" y="2099965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C63721-D109-4DAA-B25B-69601B694EDB}"/>
                </a:ext>
              </a:extLst>
            </p:cNvPr>
            <p:cNvSpPr/>
            <p:nvPr/>
          </p:nvSpPr>
          <p:spPr>
            <a:xfrm>
              <a:off x="8346141" y="2371131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925F263-FCA7-4748-8215-123D8BE6E349}"/>
                </a:ext>
              </a:extLst>
            </p:cNvPr>
            <p:cNvGrpSpPr/>
            <p:nvPr/>
          </p:nvGrpSpPr>
          <p:grpSpPr>
            <a:xfrm rot="2691468">
              <a:off x="8344540" y="1831680"/>
              <a:ext cx="228600" cy="219636"/>
              <a:chOff x="3487271" y="1828799"/>
              <a:chExt cx="228600" cy="219636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F06AA95-FC3B-4459-80D8-D07BA3D5D90B}"/>
                  </a:ext>
                </a:extLst>
              </p:cNvPr>
              <p:cNvCxnSpPr/>
              <p:nvPr/>
            </p:nvCxnSpPr>
            <p:spPr>
              <a:xfrm>
                <a:off x="3601571" y="1828799"/>
                <a:ext cx="0" cy="219636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25BE07F-1148-40E7-BC15-945B380A0851}"/>
                  </a:ext>
                </a:extLst>
              </p:cNvPr>
              <p:cNvCxnSpPr/>
              <p:nvPr/>
            </p:nvCxnSpPr>
            <p:spPr>
              <a:xfrm>
                <a:off x="3487271" y="1938617"/>
                <a:ext cx="228600" cy="0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5B3327F-B499-420C-8BC8-A06506F3CF3D}"/>
                </a:ext>
              </a:extLst>
            </p:cNvPr>
            <p:cNvGrpSpPr/>
            <p:nvPr/>
          </p:nvGrpSpPr>
          <p:grpSpPr>
            <a:xfrm rot="2691468">
              <a:off x="8344540" y="2097082"/>
              <a:ext cx="228600" cy="219636"/>
              <a:chOff x="3487271" y="1828799"/>
              <a:chExt cx="228600" cy="219636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3795499-4569-407C-9747-27565C16C1E7}"/>
                  </a:ext>
                </a:extLst>
              </p:cNvPr>
              <p:cNvCxnSpPr/>
              <p:nvPr/>
            </p:nvCxnSpPr>
            <p:spPr>
              <a:xfrm>
                <a:off x="3601571" y="1828799"/>
                <a:ext cx="0" cy="219636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3613208-98E6-40E1-B80B-1D4DAB83B29D}"/>
                  </a:ext>
                </a:extLst>
              </p:cNvPr>
              <p:cNvCxnSpPr/>
              <p:nvPr/>
            </p:nvCxnSpPr>
            <p:spPr>
              <a:xfrm>
                <a:off x="3487271" y="1938617"/>
                <a:ext cx="228600" cy="0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C4EEAFC-990D-4361-9517-BA6725799FF7}"/>
              </a:ext>
            </a:extLst>
          </p:cNvPr>
          <p:cNvGrpSpPr/>
          <p:nvPr/>
        </p:nvGrpSpPr>
        <p:grpSpPr>
          <a:xfrm>
            <a:off x="1681125" y="5638625"/>
            <a:ext cx="1933495" cy="923330"/>
            <a:chOff x="5856834" y="1748118"/>
            <a:chExt cx="1933495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CF8B84-9F3B-4A2D-A3DF-90BD5E87974F}"/>
                </a:ext>
              </a:extLst>
            </p:cNvPr>
            <p:cNvSpPr txBox="1"/>
            <p:nvPr/>
          </p:nvSpPr>
          <p:spPr>
            <a:xfrm>
              <a:off x="6172199" y="1748118"/>
              <a:ext cx="16181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Group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 X Group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B0095AC-1ED1-435A-BEB7-007E4944597F}"/>
                </a:ext>
              </a:extLst>
            </p:cNvPr>
            <p:cNvSpPr/>
            <p:nvPr/>
          </p:nvSpPr>
          <p:spPr>
            <a:xfrm>
              <a:off x="5858435" y="1828799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650249-FC78-4E9B-9C18-1A4739A43F80}"/>
                </a:ext>
              </a:extLst>
            </p:cNvPr>
            <p:cNvSpPr/>
            <p:nvPr/>
          </p:nvSpPr>
          <p:spPr>
            <a:xfrm>
              <a:off x="5858435" y="2099965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BE95392-0F4F-464C-95F3-B6A8643DC2C9}"/>
                </a:ext>
              </a:extLst>
            </p:cNvPr>
            <p:cNvSpPr/>
            <p:nvPr/>
          </p:nvSpPr>
          <p:spPr>
            <a:xfrm>
              <a:off x="5858435" y="2371131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FC3E4A0-43E8-492E-9048-FEDBA3E27698}"/>
                </a:ext>
              </a:extLst>
            </p:cNvPr>
            <p:cNvGrpSpPr/>
            <p:nvPr/>
          </p:nvGrpSpPr>
          <p:grpSpPr>
            <a:xfrm rot="2691468">
              <a:off x="5856834" y="2097083"/>
              <a:ext cx="228600" cy="219636"/>
              <a:chOff x="3487271" y="1828799"/>
              <a:chExt cx="228600" cy="219636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329F320-4176-43D2-91EB-F3E108FFCF49}"/>
                  </a:ext>
                </a:extLst>
              </p:cNvPr>
              <p:cNvCxnSpPr/>
              <p:nvPr/>
            </p:nvCxnSpPr>
            <p:spPr>
              <a:xfrm>
                <a:off x="3601571" y="1828799"/>
                <a:ext cx="0" cy="219636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B22819E-C82F-4DD4-9485-72483F1B4015}"/>
                  </a:ext>
                </a:extLst>
              </p:cNvPr>
              <p:cNvCxnSpPr/>
              <p:nvPr/>
            </p:nvCxnSpPr>
            <p:spPr>
              <a:xfrm>
                <a:off x="3487271" y="1938617"/>
                <a:ext cx="228600" cy="0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" y="1509239"/>
            <a:ext cx="12005187" cy="39002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908226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663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Functioning (RFS) – Work &amp; Independent Living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316839-573A-4199-8C2C-B4906EB805A2}"/>
              </a:ext>
            </a:extLst>
          </p:cNvPr>
          <p:cNvGrpSpPr/>
          <p:nvPr/>
        </p:nvGrpSpPr>
        <p:grpSpPr>
          <a:xfrm>
            <a:off x="2105435" y="5634318"/>
            <a:ext cx="1933495" cy="923330"/>
            <a:chOff x="5856834" y="1748118"/>
            <a:chExt cx="1933495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752FD3-7CA5-4BE7-8C0C-8D470AF63881}"/>
                </a:ext>
              </a:extLst>
            </p:cNvPr>
            <p:cNvSpPr txBox="1"/>
            <p:nvPr/>
          </p:nvSpPr>
          <p:spPr>
            <a:xfrm>
              <a:off x="6172199" y="1748118"/>
              <a:ext cx="16181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Group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 X Group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E88D2-B3E4-4B93-9AD6-1B3F1CCD973A}"/>
                </a:ext>
              </a:extLst>
            </p:cNvPr>
            <p:cNvSpPr/>
            <p:nvPr/>
          </p:nvSpPr>
          <p:spPr>
            <a:xfrm>
              <a:off x="5858435" y="1828799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474AD6-C89F-4280-9F42-6BEB269D80C7}"/>
                </a:ext>
              </a:extLst>
            </p:cNvPr>
            <p:cNvSpPr/>
            <p:nvPr/>
          </p:nvSpPr>
          <p:spPr>
            <a:xfrm>
              <a:off x="5858435" y="2099965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3BFDB0F-A8AE-4E44-91BD-321368B3E741}"/>
                </a:ext>
              </a:extLst>
            </p:cNvPr>
            <p:cNvSpPr/>
            <p:nvPr/>
          </p:nvSpPr>
          <p:spPr>
            <a:xfrm>
              <a:off x="5858435" y="2371131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846BC82-C078-41B0-9CEF-A59367EAFD19}"/>
                </a:ext>
              </a:extLst>
            </p:cNvPr>
            <p:cNvGrpSpPr/>
            <p:nvPr/>
          </p:nvGrpSpPr>
          <p:grpSpPr>
            <a:xfrm rot="2691468">
              <a:off x="5856834" y="2097083"/>
              <a:ext cx="228600" cy="219636"/>
              <a:chOff x="3487271" y="1828799"/>
              <a:chExt cx="228600" cy="21963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81451F8-E040-4894-97A9-A7733C80452B}"/>
                  </a:ext>
                </a:extLst>
              </p:cNvPr>
              <p:cNvCxnSpPr/>
              <p:nvPr/>
            </p:nvCxnSpPr>
            <p:spPr>
              <a:xfrm>
                <a:off x="3601571" y="1828799"/>
                <a:ext cx="0" cy="219636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741CD8E-3092-49CA-BD4C-D2F9FA912163}"/>
                  </a:ext>
                </a:extLst>
              </p:cNvPr>
              <p:cNvCxnSpPr/>
              <p:nvPr/>
            </p:nvCxnSpPr>
            <p:spPr>
              <a:xfrm>
                <a:off x="3487271" y="1938617"/>
                <a:ext cx="228600" cy="0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414C5BB-47A4-48C7-A827-FE3CECDC106B}"/>
              </a:ext>
            </a:extLst>
          </p:cNvPr>
          <p:cNvGrpSpPr/>
          <p:nvPr/>
        </p:nvGrpSpPr>
        <p:grpSpPr>
          <a:xfrm>
            <a:off x="8153072" y="5631436"/>
            <a:ext cx="1933495" cy="923330"/>
            <a:chOff x="7693157" y="3312459"/>
            <a:chExt cx="1933495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0F738F-4B0F-4649-A6CC-D8A1E34614C5}"/>
                </a:ext>
              </a:extLst>
            </p:cNvPr>
            <p:cNvSpPr txBox="1"/>
            <p:nvPr/>
          </p:nvSpPr>
          <p:spPr>
            <a:xfrm>
              <a:off x="8008522" y="3312459"/>
              <a:ext cx="16181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Group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 X Group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017D9B8-97FE-41F9-A91D-D66C66DE8AA6}"/>
                </a:ext>
              </a:extLst>
            </p:cNvPr>
            <p:cNvSpPr/>
            <p:nvPr/>
          </p:nvSpPr>
          <p:spPr>
            <a:xfrm>
              <a:off x="7694758" y="339314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E092B9C-6282-436C-84BB-2E698F95F326}"/>
                </a:ext>
              </a:extLst>
            </p:cNvPr>
            <p:cNvSpPr/>
            <p:nvPr/>
          </p:nvSpPr>
          <p:spPr>
            <a:xfrm>
              <a:off x="7694758" y="3664306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6691DF-D881-44A3-A84E-245D1FFF5F97}"/>
                </a:ext>
              </a:extLst>
            </p:cNvPr>
            <p:cNvSpPr/>
            <p:nvPr/>
          </p:nvSpPr>
          <p:spPr>
            <a:xfrm>
              <a:off x="7694758" y="3935472"/>
              <a:ext cx="228600" cy="219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EAE6CEC-14AB-4B7F-BFDB-5F32270B883E}"/>
                </a:ext>
              </a:extLst>
            </p:cNvPr>
            <p:cNvGrpSpPr/>
            <p:nvPr/>
          </p:nvGrpSpPr>
          <p:grpSpPr>
            <a:xfrm rot="2691468">
              <a:off x="7693157" y="3938377"/>
              <a:ext cx="228600" cy="219636"/>
              <a:chOff x="3487271" y="1828799"/>
              <a:chExt cx="228600" cy="219636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2CCEEF1-951A-40B1-9CA1-94E375856BDD}"/>
                  </a:ext>
                </a:extLst>
              </p:cNvPr>
              <p:cNvCxnSpPr/>
              <p:nvPr/>
            </p:nvCxnSpPr>
            <p:spPr>
              <a:xfrm>
                <a:off x="3601571" y="1828799"/>
                <a:ext cx="0" cy="219636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FE1F89D-3B44-42FB-A9CA-0A60B40C267B}"/>
                  </a:ext>
                </a:extLst>
              </p:cNvPr>
              <p:cNvCxnSpPr/>
              <p:nvPr/>
            </p:nvCxnSpPr>
            <p:spPr>
              <a:xfrm>
                <a:off x="3487271" y="1938617"/>
                <a:ext cx="228600" cy="0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8DD2B89-4F9E-4DF1-BD21-2184538E1EAB}"/>
                </a:ext>
              </a:extLst>
            </p:cNvPr>
            <p:cNvGrpSpPr/>
            <p:nvPr/>
          </p:nvGrpSpPr>
          <p:grpSpPr>
            <a:xfrm rot="2691468">
              <a:off x="7693157" y="3661423"/>
              <a:ext cx="228600" cy="219636"/>
              <a:chOff x="3487271" y="1828799"/>
              <a:chExt cx="228600" cy="21963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157E9CE-44CB-4E57-AD60-C8D345DDE570}"/>
                  </a:ext>
                </a:extLst>
              </p:cNvPr>
              <p:cNvCxnSpPr/>
              <p:nvPr/>
            </p:nvCxnSpPr>
            <p:spPr>
              <a:xfrm>
                <a:off x="3601571" y="1828799"/>
                <a:ext cx="0" cy="219636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A28584E-69F0-4521-8DA2-39D8DD1735C4}"/>
                  </a:ext>
                </a:extLst>
              </p:cNvPr>
              <p:cNvCxnSpPr/>
              <p:nvPr/>
            </p:nvCxnSpPr>
            <p:spPr>
              <a:xfrm>
                <a:off x="3487271" y="1938617"/>
                <a:ext cx="228600" cy="0"/>
              </a:xfrm>
              <a:prstGeom prst="line">
                <a:avLst/>
              </a:prstGeom>
              <a:ln w="12700">
                <a:solidFill>
                  <a:srgbClr val="387E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" y="1505675"/>
            <a:ext cx="11975690" cy="39174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532187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56EB8-B48B-4741-8103-1CC67C63A1FB}"/>
              </a:ext>
            </a:extLst>
          </p:cNvPr>
          <p:cNvSpPr txBox="1"/>
          <p:nvPr/>
        </p:nvSpPr>
        <p:spPr>
          <a:xfrm>
            <a:off x="1555299" y="146323"/>
            <a:ext cx="9231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Vulnerability and Protective Factors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8D6FA2-90C0-BD46-95A8-0838606AF85F}"/>
              </a:ext>
            </a:extLst>
          </p:cNvPr>
          <p:cNvGraphicFramePr>
            <a:graphicFrameLocks noGrp="1"/>
          </p:cNvGraphicFramePr>
          <p:nvPr/>
        </p:nvGraphicFramePr>
        <p:xfrm>
          <a:off x="786921" y="2067179"/>
          <a:ext cx="10768642" cy="3368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945">
                  <a:extLst>
                    <a:ext uri="{9D8B030D-6E8A-4147-A177-3AD203B41FA5}">
                      <a16:colId xmlns:a16="http://schemas.microsoft.com/office/drawing/2014/main" val="1816923357"/>
                    </a:ext>
                  </a:extLst>
                </a:gridCol>
                <a:gridCol w="2670899">
                  <a:extLst>
                    <a:ext uri="{9D8B030D-6E8A-4147-A177-3AD203B41FA5}">
                      <a16:colId xmlns:a16="http://schemas.microsoft.com/office/drawing/2014/main" val="331488675"/>
                    </a:ext>
                  </a:extLst>
                </a:gridCol>
                <a:gridCol w="2670899">
                  <a:extLst>
                    <a:ext uri="{9D8B030D-6E8A-4147-A177-3AD203B41FA5}">
                      <a16:colId xmlns:a16="http://schemas.microsoft.com/office/drawing/2014/main" val="3458530233"/>
                    </a:ext>
                  </a:extLst>
                </a:gridCol>
                <a:gridCol w="2670899">
                  <a:extLst>
                    <a:ext uri="{9D8B030D-6E8A-4147-A177-3AD203B41FA5}">
                      <a16:colId xmlns:a16="http://schemas.microsoft.com/office/drawing/2014/main" val="2144202812"/>
                    </a:ext>
                  </a:extLst>
                </a:gridCol>
              </a:tblGrid>
              <a:tr h="1051664">
                <a:tc>
                  <a:txBody>
                    <a:bodyPr/>
                    <a:lstStyle/>
                    <a:p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 Stress*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Defeatist Beliefs*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Maladaptive Coping*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948454"/>
                  </a:ext>
                </a:extLst>
              </a:tr>
              <a:tr h="7723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 (10.2)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 (19.5)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21.3 (5.8)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7907009"/>
                  </a:ext>
                </a:extLst>
              </a:tr>
              <a:tr h="7723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Recently Housed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 (10.5)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 (18.9)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 (6.1)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331599"/>
                  </a:ext>
                </a:extLst>
              </a:tr>
              <a:tr h="7723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 (10.0)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48.9 (19.1)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 (5.9)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9246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98EFA2-3323-4705-AD8D-88DDF5D52110}"/>
              </a:ext>
            </a:extLst>
          </p:cNvPr>
          <p:cNvSpPr txBox="1"/>
          <p:nvPr/>
        </p:nvSpPr>
        <p:spPr>
          <a:xfrm>
            <a:off x="1860904" y="5775578"/>
            <a:ext cx="10083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  * RH &gt; HC  	              * RH, P &gt; HC				* RH &gt; HC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251" y="1236183"/>
            <a:ext cx="11701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Recently housed Veterans: higher perceived stress, more defeatist performance beliefs, engaged in more maladaptive coping strategies</a:t>
            </a:r>
          </a:p>
        </p:txBody>
      </p:sp>
    </p:spTree>
    <p:extLst>
      <p:ext uri="{BB962C8B-B14F-4D97-AF65-F5344CB8AC3E}">
        <p14:creationId xmlns:p14="http://schemas.microsoft.com/office/powerpoint/2010/main" val="11097508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BDCA6D-77CD-E644-A90D-5A23C73ED9A2}"/>
              </a:ext>
            </a:extLst>
          </p:cNvPr>
          <p:cNvSpPr txBox="1"/>
          <p:nvPr/>
        </p:nvSpPr>
        <p:spPr>
          <a:xfrm>
            <a:off x="1828999" y="200573"/>
            <a:ext cx="8534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Substance and Alcohol Use (ASI)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F2EF8D3-B2CA-9A4D-8779-D548BED417BD}"/>
              </a:ext>
            </a:extLst>
          </p:cNvPr>
          <p:cNvGrpSpPr/>
          <p:nvPr/>
        </p:nvGrpSpPr>
        <p:grpSpPr>
          <a:xfrm>
            <a:off x="5088939" y="4935615"/>
            <a:ext cx="1723245" cy="1477328"/>
            <a:chOff x="9917465" y="2242268"/>
            <a:chExt cx="1723245" cy="14773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8AFE4C6-A58E-6847-AB54-B252062E8BB1}"/>
                </a:ext>
              </a:extLst>
            </p:cNvPr>
            <p:cNvSpPr/>
            <p:nvPr/>
          </p:nvSpPr>
          <p:spPr>
            <a:xfrm>
              <a:off x="9928167" y="2242268"/>
              <a:ext cx="397565" cy="405516"/>
            </a:xfrm>
            <a:prstGeom prst="rect">
              <a:avLst/>
            </a:prstGeom>
            <a:solidFill>
              <a:srgbClr val="387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474E90C-835D-874A-8371-B5C4FEA2E0B0}"/>
                </a:ext>
              </a:extLst>
            </p:cNvPr>
            <p:cNvSpPr/>
            <p:nvPr/>
          </p:nvSpPr>
          <p:spPr>
            <a:xfrm>
              <a:off x="9917466" y="2778174"/>
              <a:ext cx="397565" cy="405516"/>
            </a:xfrm>
            <a:prstGeom prst="rect">
              <a:avLst/>
            </a:prstGeom>
            <a:solidFill>
              <a:srgbClr val="F7CE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780196-31E0-904A-89D3-C516DE638457}"/>
                </a:ext>
              </a:extLst>
            </p:cNvPr>
            <p:cNvSpPr/>
            <p:nvPr/>
          </p:nvSpPr>
          <p:spPr>
            <a:xfrm>
              <a:off x="9917465" y="3314080"/>
              <a:ext cx="397565" cy="405516"/>
            </a:xfrm>
            <a:prstGeom prst="rect">
              <a:avLst/>
            </a:prstGeom>
            <a:solidFill>
              <a:srgbClr val="EA3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A40CCE-1D60-4041-B443-6E2BC1C85B4B}"/>
                </a:ext>
              </a:extLst>
            </p:cNvPr>
            <p:cNvSpPr txBox="1"/>
            <p:nvPr/>
          </p:nvSpPr>
          <p:spPr>
            <a:xfrm>
              <a:off x="10363002" y="2242268"/>
              <a:ext cx="12777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None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Moderate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Frequent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6F6045-EB81-4D7D-8F53-1D33E716AE3D}"/>
              </a:ext>
            </a:extLst>
          </p:cNvPr>
          <p:cNvGrpSpPr/>
          <p:nvPr/>
        </p:nvGrpSpPr>
        <p:grpSpPr>
          <a:xfrm>
            <a:off x="123893" y="1229911"/>
            <a:ext cx="3870344" cy="5229007"/>
            <a:chOff x="468450" y="1234405"/>
            <a:chExt cx="3870344" cy="522900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44CB7F-19CD-CA4D-B7BA-825654041503}"/>
                </a:ext>
              </a:extLst>
            </p:cNvPr>
            <p:cNvSpPr txBox="1"/>
            <p:nvPr/>
          </p:nvSpPr>
          <p:spPr>
            <a:xfrm>
              <a:off x="1283016" y="1560775"/>
              <a:ext cx="1091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Pre-COVID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5A3B38-D57E-C641-B21B-734731B0E953}"/>
                </a:ext>
              </a:extLst>
            </p:cNvPr>
            <p:cNvSpPr txBox="1"/>
            <p:nvPr/>
          </p:nvSpPr>
          <p:spPr>
            <a:xfrm>
              <a:off x="3096296" y="1560774"/>
              <a:ext cx="87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Baseline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A3275E-98CE-AA41-9734-3D2960E605E8}"/>
                </a:ext>
              </a:extLst>
            </p:cNvPr>
            <p:cNvSpPr txBox="1"/>
            <p:nvPr/>
          </p:nvSpPr>
          <p:spPr>
            <a:xfrm>
              <a:off x="2003930" y="1234405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Alcohol Use</a:t>
              </a:r>
            </a:p>
          </p:txBody>
        </p:sp>
        <p:pic>
          <p:nvPicPr>
            <p:cNvPr id="3" name="Picture 2" descr="A close up of a logo&#10;&#10;Description automatically generated">
              <a:extLst>
                <a:ext uri="{FF2B5EF4-FFF2-40B4-BE49-F238E27FC236}">
                  <a16:creationId xmlns:a16="http://schemas.microsoft.com/office/drawing/2014/main" id="{EC1CAE99-8AB6-4699-995C-DB04E75B7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5995" y="1868977"/>
              <a:ext cx="1553770" cy="4585447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D506C1DD-D774-429B-9400-9D22B871D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85024" y="1868552"/>
              <a:ext cx="1553770" cy="45948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FB55DD-4959-4AB1-9CE8-E33A12D1FB57}"/>
                </a:ext>
              </a:extLst>
            </p:cNvPr>
            <p:cNvSpPr txBox="1"/>
            <p:nvPr/>
          </p:nvSpPr>
          <p:spPr>
            <a:xfrm rot="16200000">
              <a:off x="179909" y="2423907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Psychosis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E0C59E-94B0-4EDC-866E-73A3E3CCDB73}"/>
                </a:ext>
              </a:extLst>
            </p:cNvPr>
            <p:cNvSpPr txBox="1"/>
            <p:nvPr/>
          </p:nvSpPr>
          <p:spPr>
            <a:xfrm rot="16200000">
              <a:off x="250442" y="3762736"/>
              <a:ext cx="1082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Recently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Housed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08A48A-20C4-4E8C-B772-D1890F3EECC4}"/>
                </a:ext>
              </a:extLst>
            </p:cNvPr>
            <p:cNvSpPr txBox="1"/>
            <p:nvPr/>
          </p:nvSpPr>
          <p:spPr>
            <a:xfrm rot="16200000">
              <a:off x="327385" y="5494319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Control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E31AA3-6B85-4441-ABD2-55B59B8544DB}"/>
              </a:ext>
            </a:extLst>
          </p:cNvPr>
          <p:cNvGrpSpPr/>
          <p:nvPr/>
        </p:nvGrpSpPr>
        <p:grpSpPr>
          <a:xfrm>
            <a:off x="7617241" y="1229911"/>
            <a:ext cx="3873321" cy="5224513"/>
            <a:chOff x="5010384" y="1234617"/>
            <a:chExt cx="3873321" cy="522451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55B0097-57A2-4749-B204-B28384FECD7B}"/>
                </a:ext>
              </a:extLst>
            </p:cNvPr>
            <p:cNvGrpSpPr/>
            <p:nvPr/>
          </p:nvGrpSpPr>
          <p:grpSpPr>
            <a:xfrm>
              <a:off x="5593203" y="1234617"/>
              <a:ext cx="3290502" cy="5224513"/>
              <a:chOff x="5593203" y="1234617"/>
              <a:chExt cx="3290502" cy="522451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56CD5B-48C4-FA4B-9217-CB8875DEB9C6}"/>
                  </a:ext>
                </a:extLst>
              </p:cNvPr>
              <p:cNvSpPr txBox="1"/>
              <p:nvPr/>
            </p:nvSpPr>
            <p:spPr>
              <a:xfrm>
                <a:off x="5880195" y="1560775"/>
                <a:ext cx="1091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Pre-COVID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7E5015-280C-1945-B830-ED5126533F33}"/>
                  </a:ext>
                </a:extLst>
              </p:cNvPr>
              <p:cNvSpPr txBox="1"/>
              <p:nvPr/>
            </p:nvSpPr>
            <p:spPr>
              <a:xfrm>
                <a:off x="6480755" y="1234617"/>
                <a:ext cx="163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Cannabis Use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3FEA99-FB27-4C01-A371-2A9E2BD9292B}"/>
                  </a:ext>
                </a:extLst>
              </p:cNvPr>
              <p:cNvSpPr txBox="1"/>
              <p:nvPr/>
            </p:nvSpPr>
            <p:spPr>
              <a:xfrm>
                <a:off x="7572721" y="1561689"/>
                <a:ext cx="8723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Baseline</a:t>
                </a:r>
              </a:p>
            </p:txBody>
          </p:sp>
          <p:pic>
            <p:nvPicPr>
              <p:cNvPr id="12" name="Picture 1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8236788-6AD4-4E6A-993D-5FD4567075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93203" y="1864270"/>
                <a:ext cx="1553770" cy="4594860"/>
              </a:xfrm>
              <a:prstGeom prst="rect">
                <a:avLst/>
              </a:prstGeom>
            </p:spPr>
          </p:pic>
          <p:pic>
            <p:nvPicPr>
              <p:cNvPr id="14" name="Picture 1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411AF066-EBF5-47E0-8644-A33B3A3E44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96951" y="1859564"/>
                <a:ext cx="1586754" cy="45948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37BE42-0DD1-4B43-8B0D-AC5C0B10596C}"/>
                </a:ext>
              </a:extLst>
            </p:cNvPr>
            <p:cNvSpPr txBox="1"/>
            <p:nvPr/>
          </p:nvSpPr>
          <p:spPr>
            <a:xfrm rot="16200000">
              <a:off x="4721843" y="2423907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Psychosis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721EE2-ECCD-4D13-BFB3-A3266A0EF6DB}"/>
                </a:ext>
              </a:extLst>
            </p:cNvPr>
            <p:cNvSpPr txBox="1"/>
            <p:nvPr/>
          </p:nvSpPr>
          <p:spPr>
            <a:xfrm rot="16200000">
              <a:off x="4792376" y="3762736"/>
              <a:ext cx="1082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Recently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Housed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B5126D-8F8C-4959-AE62-0604623B10B2}"/>
                </a:ext>
              </a:extLst>
            </p:cNvPr>
            <p:cNvSpPr txBox="1"/>
            <p:nvPr/>
          </p:nvSpPr>
          <p:spPr>
            <a:xfrm rot="16200000">
              <a:off x="4869319" y="5494319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Control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98D6F98-240C-4336-ACA9-11D29C2BA7E1}"/>
              </a:ext>
            </a:extLst>
          </p:cNvPr>
          <p:cNvSpPr txBox="1"/>
          <p:nvPr/>
        </p:nvSpPr>
        <p:spPr>
          <a:xfrm>
            <a:off x="4383147" y="2552571"/>
            <a:ext cx="3179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Baseline Group Differences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Alcohol: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15.6, p &lt; .005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Cannabis: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27.3, p &lt; .001</a:t>
            </a:r>
          </a:p>
        </p:txBody>
      </p:sp>
    </p:spTree>
    <p:extLst>
      <p:ext uri="{BB962C8B-B14F-4D97-AF65-F5344CB8AC3E}">
        <p14:creationId xmlns:p14="http://schemas.microsoft.com/office/powerpoint/2010/main" val="36408503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Insecurity: Obtaining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684" y="1223963"/>
            <a:ext cx="10788632" cy="483124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housed Veterans reported significantly greater difficulty obtaining the food they need due to the pandemic and/or social distancing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168900" y="3097974"/>
          <a:ext cx="4572000" cy="289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701684" y="3097975"/>
          <a:ext cx="4572000" cy="289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0DA190F-F7A8-423D-9D46-65B863C73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420960"/>
              </p:ext>
            </p:extLst>
          </p:nvPr>
        </p:nvGraphicFramePr>
        <p:xfrm>
          <a:off x="588683" y="2916013"/>
          <a:ext cx="3207871" cy="30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A13DCBD-C376-4C95-B8CE-0F8FDB667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976685"/>
              </p:ext>
            </p:extLst>
          </p:nvPr>
        </p:nvGraphicFramePr>
        <p:xfrm>
          <a:off x="4227544" y="2793453"/>
          <a:ext cx="3207871" cy="30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96C3CDB-09E3-4C50-9EF7-7224BC355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333298"/>
              </p:ext>
            </p:extLst>
          </p:nvPr>
        </p:nvGraphicFramePr>
        <p:xfrm>
          <a:off x="7866405" y="2793453"/>
          <a:ext cx="3207871" cy="30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C2EF872-FF83-4FD6-BC01-DB475A60376E}"/>
              </a:ext>
            </a:extLst>
          </p:cNvPr>
          <p:cNvSpPr txBox="1"/>
          <p:nvPr/>
        </p:nvSpPr>
        <p:spPr>
          <a:xfrm>
            <a:off x="5057895" y="5990399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23.9, p &lt; .001</a:t>
            </a:r>
          </a:p>
        </p:txBody>
      </p:sp>
    </p:spTree>
    <p:extLst>
      <p:ext uri="{BB962C8B-B14F-4D97-AF65-F5344CB8AC3E}">
        <p14:creationId xmlns:p14="http://schemas.microsoft.com/office/powerpoint/2010/main" val="2340818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Insecurity: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684" y="1223963"/>
            <a:ext cx="10788632" cy="483124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housed Veterans reported more distress about anticipated food shortage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168900" y="3097974"/>
          <a:ext cx="4572000" cy="289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701684" y="3097975"/>
          <a:ext cx="4572000" cy="289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0DA190F-F7A8-423D-9D46-65B863C7351E}"/>
              </a:ext>
            </a:extLst>
          </p:cNvPr>
          <p:cNvGraphicFramePr/>
          <p:nvPr/>
        </p:nvGraphicFramePr>
        <p:xfrm>
          <a:off x="701684" y="2491083"/>
          <a:ext cx="3207871" cy="30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A13DCBD-C376-4C95-B8CE-0F8FDB667811}"/>
              </a:ext>
            </a:extLst>
          </p:cNvPr>
          <p:cNvGraphicFramePr/>
          <p:nvPr/>
        </p:nvGraphicFramePr>
        <p:xfrm>
          <a:off x="4340545" y="2491083"/>
          <a:ext cx="3207871" cy="30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96C3CDB-09E3-4C50-9EF7-7224BC355108}"/>
              </a:ext>
            </a:extLst>
          </p:cNvPr>
          <p:cNvGraphicFramePr/>
          <p:nvPr/>
        </p:nvGraphicFramePr>
        <p:xfrm>
          <a:off x="7979406" y="2491083"/>
          <a:ext cx="3207871" cy="30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40A8D8E-9725-440F-93A2-29AC2D5F85D1}"/>
              </a:ext>
            </a:extLst>
          </p:cNvPr>
          <p:cNvSpPr txBox="1"/>
          <p:nvPr/>
        </p:nvSpPr>
        <p:spPr>
          <a:xfrm>
            <a:off x="5057895" y="5990399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21.3, p &lt; .001</a:t>
            </a:r>
          </a:p>
        </p:txBody>
      </p:sp>
    </p:spTree>
    <p:extLst>
      <p:ext uri="{BB962C8B-B14F-4D97-AF65-F5344CB8AC3E}">
        <p14:creationId xmlns:p14="http://schemas.microsoft.com/office/powerpoint/2010/main" val="22607803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10063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three groups of Veterans have been clinically impacted by the COVID-19 pandemic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depression, anxiety, loneliness, concerns about contamination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Among the groups, recently-housed Veterans have greater symptoms at baseline: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Higher levels of anxiety and loneliness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likely to experience food insecurity, including food anxiety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vulnerability factors: Higher perceived stress, more defeatist performance beliefs, more maladaptive coping strategies</a:t>
            </a:r>
          </a:p>
        </p:txBody>
      </p:sp>
    </p:spTree>
    <p:extLst>
      <p:ext uri="{BB962C8B-B14F-4D97-AF65-F5344CB8AC3E}">
        <p14:creationId xmlns:p14="http://schemas.microsoft.com/office/powerpoint/2010/main" val="20918159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744200" cy="510063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Compared with clinical psychiatric impact, changes in community integration due to the pandemic were relatively modest at baseline, but changes may occur over time.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Socioeconomic changes such as food insecurity are problematic (especially recently-housed Veterans) and may worsen over time.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Longitudinal data are needed for a fuller understanding of trajectories over time, longer-term consequences, and predictive value of risk / protective factors.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Ongoing Work: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Follow-up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interviews for all participants</a:t>
            </a: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Qualitative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interviews with a subset of participants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1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A8A3-4689-4227-AC63-291D990B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1410"/>
            <a:ext cx="10972800" cy="629128"/>
          </a:xfrm>
        </p:spPr>
        <p:txBody>
          <a:bodyPr>
            <a:normAutofit/>
          </a:bodyPr>
          <a:lstStyle/>
          <a:p>
            <a:r>
              <a:rPr lang="en-US" sz="3200" dirty="0"/>
              <a:t>Summary of Studies Funded (2/2)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5AEEE-5600-417E-A3E3-78612BB14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91592"/>
            <a:ext cx="5578259" cy="4837252"/>
          </a:xfrm>
        </p:spPr>
        <p:txBody>
          <a:bodyPr>
            <a:normAutofit/>
          </a:bodyPr>
          <a:lstStyle/>
          <a:p>
            <a:r>
              <a:rPr lang="en-US" b="1" dirty="0"/>
              <a:t>Mediators (Intermediate Outcomes) Examined</a:t>
            </a:r>
          </a:p>
          <a:p>
            <a:pPr lvl="1"/>
            <a:r>
              <a:rPr lang="en-US" dirty="0"/>
              <a:t>Reduced basic resources (food security, housing stability, income)</a:t>
            </a:r>
          </a:p>
          <a:p>
            <a:pPr lvl="1"/>
            <a:r>
              <a:rPr lang="en-US" dirty="0"/>
              <a:t>Reduced medical care (access &amp; utilization)</a:t>
            </a:r>
          </a:p>
          <a:p>
            <a:pPr lvl="1"/>
            <a:r>
              <a:rPr lang="en-US" dirty="0"/>
              <a:t>Reduced social connectedness</a:t>
            </a:r>
          </a:p>
          <a:p>
            <a:pPr lvl="1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48A05A-AE1A-4CE5-900F-C015190BA1AC}"/>
              </a:ext>
            </a:extLst>
          </p:cNvPr>
          <p:cNvSpPr txBox="1">
            <a:spLocks/>
          </p:cNvSpPr>
          <p:nvPr/>
        </p:nvSpPr>
        <p:spPr>
          <a:xfrm>
            <a:off x="6187858" y="1176684"/>
            <a:ext cx="5523978" cy="52949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Clinical &amp; Behavioral Outcomes Measured</a:t>
            </a:r>
          </a:p>
          <a:p>
            <a:pPr lvl="1"/>
            <a:r>
              <a:rPr lang="en-US" dirty="0"/>
              <a:t>Anxiety</a:t>
            </a:r>
          </a:p>
          <a:p>
            <a:pPr lvl="1"/>
            <a:r>
              <a:rPr lang="en-US" dirty="0"/>
              <a:t>Cognition</a:t>
            </a:r>
          </a:p>
          <a:p>
            <a:pPr lvl="1"/>
            <a:r>
              <a:rPr lang="en-US" dirty="0"/>
              <a:t>Depression</a:t>
            </a:r>
          </a:p>
          <a:p>
            <a:pPr lvl="1"/>
            <a:r>
              <a:rPr lang="en-US" dirty="0"/>
              <a:t>Functioning</a:t>
            </a:r>
          </a:p>
          <a:p>
            <a:pPr lvl="1"/>
            <a:r>
              <a:rPr lang="en-US" dirty="0"/>
              <a:t>Loneliness</a:t>
            </a:r>
          </a:p>
          <a:p>
            <a:pPr lvl="1"/>
            <a:r>
              <a:rPr lang="en-US" dirty="0"/>
              <a:t>Mood</a:t>
            </a:r>
          </a:p>
          <a:p>
            <a:pPr lvl="1"/>
            <a:r>
              <a:rPr lang="en-US" dirty="0"/>
              <a:t>PTSD</a:t>
            </a:r>
          </a:p>
          <a:p>
            <a:pPr lvl="1"/>
            <a:r>
              <a:rPr lang="en-US" dirty="0"/>
              <a:t>Suicidal Ideation</a:t>
            </a:r>
          </a:p>
          <a:p>
            <a:pPr lvl="1"/>
            <a:r>
              <a:rPr lang="en-US" dirty="0"/>
              <a:t>Physical health </a:t>
            </a:r>
          </a:p>
          <a:p>
            <a:pPr lvl="1"/>
            <a:r>
              <a:rPr lang="en-US" dirty="0"/>
              <a:t>Substance use</a:t>
            </a:r>
          </a:p>
          <a:p>
            <a:pPr lvl="1"/>
            <a:r>
              <a:rPr lang="en-US" dirty="0"/>
              <a:t>Well-being</a:t>
            </a:r>
          </a:p>
        </p:txBody>
      </p:sp>
    </p:spTree>
    <p:extLst>
      <p:ext uri="{BB962C8B-B14F-4D97-AF65-F5344CB8AC3E}">
        <p14:creationId xmlns:p14="http://schemas.microsoft.com/office/powerpoint/2010/main" val="24590377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828" y="11165"/>
            <a:ext cx="7886347" cy="1325563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45EDBB-1744-413A-A8E9-E0D3961002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3401" y="2024730"/>
            <a:ext cx="8405199" cy="35847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9"/>
            <a:ext cx="1862670" cy="18626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854" y="-9849"/>
            <a:ext cx="2665146" cy="15633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94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D6C2-4C13-48E1-95D0-431A8664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Discussion / Q&amp;A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F490FE7-D473-4CA1-8E06-A415269EE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80036" y="1771440"/>
            <a:ext cx="4231927" cy="4191000"/>
          </a:xfrm>
        </p:spPr>
      </p:pic>
    </p:spTree>
    <p:extLst>
      <p:ext uri="{BB962C8B-B14F-4D97-AF65-F5344CB8AC3E}">
        <p14:creationId xmlns:p14="http://schemas.microsoft.com/office/powerpoint/2010/main" val="17913441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5E4B-D707-49DF-AF9A-828B91C9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52" y="393690"/>
            <a:ext cx="8229600" cy="54325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AVAILABILITY OF RECORDING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BE85E4-EDB2-403E-8EA3-2AE902E4DA5B}"/>
              </a:ext>
            </a:extLst>
          </p:cNvPr>
          <p:cNvSpPr/>
          <p:nvPr/>
        </p:nvSpPr>
        <p:spPr>
          <a:xfrm>
            <a:off x="894080" y="1614441"/>
            <a:ext cx="8615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recording of this session and the associated handouts will be available on ORPP&amp;E’s Education and Training website approximately one-week post-webinar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An archive of this and other webinars can be found here:  </a:t>
            </a:r>
            <a:r>
              <a:rPr lang="en-US" sz="2400" dirty="0">
                <a:hlinkClick r:id="rId3"/>
              </a:rPr>
              <a:t>https://www.research.va.gov/programs/orppe/education/webinars/archives.cfm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048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D50A93-C1E2-45F7-91DA-34288740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83" y="1159490"/>
            <a:ext cx="10972800" cy="4190513"/>
          </a:xfrm>
        </p:spPr>
        <p:txBody>
          <a:bodyPr>
            <a:normAutofit/>
          </a:bodyPr>
          <a:lstStyle/>
          <a:p>
            <a:r>
              <a:rPr lang="en-US" dirty="0"/>
              <a:t>MH Workgroup	</a:t>
            </a:r>
          </a:p>
          <a:p>
            <a:pPr lvl="1"/>
            <a:r>
              <a:rPr lang="en-US" dirty="0"/>
              <a:t>Voluntary convening of ORD-funded researchers (~20)</a:t>
            </a:r>
          </a:p>
          <a:p>
            <a:pPr lvl="1"/>
            <a:r>
              <a:rPr lang="en-US" dirty="0"/>
              <a:t>Sharing information on common measures</a:t>
            </a:r>
          </a:p>
          <a:p>
            <a:pPr lvl="1"/>
            <a:r>
              <a:rPr lang="en-US" dirty="0"/>
              <a:t>Improving our understanding of isolation as a mediator of adverse effects</a:t>
            </a:r>
          </a:p>
          <a:p>
            <a:pPr lvl="1"/>
            <a:r>
              <a:rPr lang="en-US" dirty="0"/>
              <a:t>Learning across studies from early results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Preparing for Future Lockdowns or Disasters</a:t>
            </a:r>
          </a:p>
          <a:p>
            <a:pPr lvl="1"/>
            <a:r>
              <a:rPr lang="en-US" dirty="0"/>
              <a:t>Who is at highest risk of doing poorly?</a:t>
            </a:r>
          </a:p>
          <a:p>
            <a:pPr lvl="1"/>
            <a:r>
              <a:rPr lang="en-US" dirty="0"/>
              <a:t>What targeted interventions can prevent worsening of mental health symptoms?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74B29-9852-44A3-BC0A-125C07D20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3FA2A-8F9B-451F-B59F-50F63039564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674FD7-44C5-4B5D-9428-799807C1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54581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0" y="22542"/>
            <a:ext cx="10149840" cy="68339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2709" y="4012088"/>
            <a:ext cx="8434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INFLAMMATORY AND MENTAL HEALTH SEQUELAE OF COVID-19 IN VETERANS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3825" y="5125524"/>
            <a:ext cx="588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 Investigator: Jennifer Loftis, Ph.D.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Co-Investigator: Alan Teo, M.D.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6370" y="6221004"/>
            <a:ext cx="8452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 Research Updates: COVID-19 and Mental Health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10, 2020</a:t>
            </a:r>
          </a:p>
        </p:txBody>
      </p:sp>
    </p:spTree>
    <p:extLst>
      <p:ext uri="{BB962C8B-B14F-4D97-AF65-F5344CB8AC3E}">
        <p14:creationId xmlns:p14="http://schemas.microsoft.com/office/powerpoint/2010/main" val="17670402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VIC_PP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lue &amp; white poster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4096</Words>
  <Application>Microsoft Office PowerPoint</Application>
  <PresentationFormat>Widescreen</PresentationFormat>
  <Paragraphs>776</Paragraphs>
  <Slides>72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72</vt:i4>
      </vt:variant>
    </vt:vector>
  </HeadingPairs>
  <TitlesOfParts>
    <vt:vector size="88" baseType="lpstr">
      <vt:lpstr>Arial</vt:lpstr>
      <vt:lpstr>Calibri</vt:lpstr>
      <vt:lpstr>Calibri Light</vt:lpstr>
      <vt:lpstr>Courier</vt:lpstr>
      <vt:lpstr>Courier New</vt:lpstr>
      <vt:lpstr>Georgia</vt:lpstr>
      <vt:lpstr>Noto Sans Symbols</vt:lpstr>
      <vt:lpstr>Symbol</vt:lpstr>
      <vt:lpstr>Times New Roman</vt:lpstr>
      <vt:lpstr>Wingdings</vt:lpstr>
      <vt:lpstr>Wingdings 2</vt:lpstr>
      <vt:lpstr>Office Theme</vt:lpstr>
      <vt:lpstr>1_Office Theme</vt:lpstr>
      <vt:lpstr>CIVIC_PPTEMPLATE</vt:lpstr>
      <vt:lpstr>2_Office Theme</vt:lpstr>
      <vt:lpstr>blue &amp; white poster template</vt:lpstr>
      <vt:lpstr>PowerPoint Presentation</vt:lpstr>
      <vt:lpstr>Webinar Goals &amp; Agenda</vt:lpstr>
      <vt:lpstr>ORD Updates: COVID &amp; Mental Health</vt:lpstr>
      <vt:lpstr>Building A More Complete Picture of COVID and Mental Health</vt:lpstr>
      <vt:lpstr>Causal Framework for COVID Impacts on Mental Health </vt:lpstr>
      <vt:lpstr>Summary of Studies Funded (1/2) </vt:lpstr>
      <vt:lpstr>Summary of Studies Funded (2/2) </vt:lpstr>
      <vt:lpstr>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Adapting Caring Contacts to Counteract Adverse Effects of Social Distancing During COVID-19 (HSR&amp;D grant C19 20-216) </vt:lpstr>
      <vt:lpstr>Research Team</vt:lpstr>
      <vt:lpstr>What are Caring Contacts?</vt:lpstr>
      <vt:lpstr>PowerPoint Presentation</vt:lpstr>
      <vt:lpstr>What’s the evidence for Caring Contacts?</vt:lpstr>
      <vt:lpstr>Caring Contacts is undergoing some implementation</vt:lpstr>
      <vt:lpstr>COVID-19 and other disasters</vt:lpstr>
      <vt:lpstr>Key Premises of the Current Project:   1. Caring Contacts can be adapted and tailored to the context of the COVID-19 pandemic.  2. Receipt of “Crisis Caring Contacts” will increase sense of social connection among Veterans at risk for negative mental health consequences from COVID-19.</vt:lpstr>
      <vt:lpstr>Specific Aims</vt:lpstr>
      <vt:lpstr>PowerPoint Presentation</vt:lpstr>
      <vt:lpstr>PowerPoint Presentation</vt:lpstr>
      <vt:lpstr>PowerPoint Presentation</vt:lpstr>
      <vt:lpstr>PowerPoint Presentation</vt:lpstr>
      <vt:lpstr>Implementation Planning Guide</vt:lpstr>
      <vt:lpstr>PowerPoint Presentation</vt:lpstr>
      <vt:lpstr>Crisis Caring Contacts Draft Message</vt:lpstr>
      <vt:lpstr>Challenges and key questions</vt:lpstr>
      <vt:lpstr>The Impact of COVID-19 and Social Distancing on Mental Health and Suicide Risk in Veterans  </vt:lpstr>
      <vt:lpstr>Disclaimer and Acknowledgements</vt:lpstr>
      <vt:lpstr>Background</vt:lpstr>
      <vt:lpstr>Background</vt:lpstr>
      <vt:lpstr>Study Aims</vt:lpstr>
      <vt:lpstr>Methods</vt:lpstr>
      <vt:lpstr>Variables and Measures</vt:lpstr>
      <vt:lpstr>Variables and Measures</vt:lpstr>
      <vt:lpstr>Variables and Measures</vt:lpstr>
      <vt:lpstr>Variables and Measures</vt:lpstr>
      <vt:lpstr>Variables and Measures</vt:lpstr>
      <vt:lpstr>Variables and Measures</vt:lpstr>
      <vt:lpstr>Variables and Measures</vt:lpstr>
      <vt:lpstr>Data Analysis</vt:lpstr>
      <vt:lpstr>Potential Challenges</vt:lpstr>
      <vt:lpstr>Knowledge to be Gained</vt:lpstr>
      <vt:lpstr>Impact of the COVID-19 Pandemic on  Recently-Housed Veterans and Veterans with Psychosis</vt:lpstr>
      <vt:lpstr>Unprecedented Impact of the Pandemic</vt:lpstr>
      <vt:lpstr>PowerPoint Presentation</vt:lpstr>
      <vt:lpstr>PowerPoint Presentation</vt:lpstr>
      <vt:lpstr>PowerPoint Presentation</vt:lpstr>
      <vt:lpstr>PowerPoint Presentation</vt:lpstr>
      <vt:lpstr>Virus Exposure</vt:lpstr>
      <vt:lpstr>PowerPoint Presentation</vt:lpstr>
      <vt:lpstr>OCD - Contamination</vt:lpstr>
      <vt:lpstr>PowerPoint Presentation</vt:lpstr>
      <vt:lpstr>Role Functioning (RFS) – Family &amp; Social</vt:lpstr>
      <vt:lpstr>Role Functioning (RFS) – Work &amp; Independent Living</vt:lpstr>
      <vt:lpstr>PowerPoint Presentation</vt:lpstr>
      <vt:lpstr>PowerPoint Presentation</vt:lpstr>
      <vt:lpstr>Food Insecurity: Obtaining</vt:lpstr>
      <vt:lpstr>Food Insecurity: Anxiety</vt:lpstr>
      <vt:lpstr>Summary</vt:lpstr>
      <vt:lpstr>Summary</vt:lpstr>
      <vt:lpstr>Thank you!</vt:lpstr>
      <vt:lpstr>Discussion / Q&amp;A</vt:lpstr>
      <vt:lpstr>AVAILABILITY OF RECORDING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 Research Updates: COVID-19 &amp; Mental Health</dc:title>
  <dc:subject>ORD Research Updates: COVID-19 &amp; Mental Health</dc:subject>
  <dc:creator>Grant Huang</dc:creator>
  <cp:keywords>ORD Research Updates: COVID-19 &amp; Mental Health</cp:keywords>
  <cp:lastModifiedBy>Rivera, Portia T</cp:lastModifiedBy>
  <cp:revision>140</cp:revision>
  <dcterms:created xsi:type="dcterms:W3CDTF">2020-05-30T17:20:44Z</dcterms:created>
  <dcterms:modified xsi:type="dcterms:W3CDTF">2020-09-11T17:29:58Z</dcterms:modified>
</cp:coreProperties>
</file>